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11" r:id="rId2"/>
    <p:sldId id="256" r:id="rId3"/>
    <p:sldId id="272" r:id="rId4"/>
    <p:sldId id="258" r:id="rId5"/>
    <p:sldId id="300" r:id="rId6"/>
    <p:sldId id="299" r:id="rId7"/>
    <p:sldId id="298" r:id="rId8"/>
    <p:sldId id="339" r:id="rId9"/>
    <p:sldId id="259" r:id="rId10"/>
    <p:sldId id="288" r:id="rId11"/>
    <p:sldId id="338" r:id="rId12"/>
    <p:sldId id="337" r:id="rId13"/>
    <p:sldId id="336" r:id="rId14"/>
    <p:sldId id="335" r:id="rId15"/>
    <p:sldId id="290" r:id="rId16"/>
    <p:sldId id="289" r:id="rId17"/>
    <p:sldId id="282" r:id="rId18"/>
    <p:sldId id="283" r:id="rId19"/>
    <p:sldId id="340" r:id="rId20"/>
    <p:sldId id="260" r:id="rId21"/>
    <p:sldId id="296" r:id="rId22"/>
    <p:sldId id="285" r:id="rId23"/>
    <p:sldId id="286" r:id="rId24"/>
    <p:sldId id="287" r:id="rId25"/>
    <p:sldId id="302" r:id="rId26"/>
    <p:sldId id="322" r:id="rId27"/>
    <p:sldId id="303" r:id="rId28"/>
    <p:sldId id="341" r:id="rId29"/>
    <p:sldId id="301" r:id="rId30"/>
    <p:sldId id="334" r:id="rId31"/>
    <p:sldId id="333" r:id="rId32"/>
    <p:sldId id="274" r:id="rId33"/>
    <p:sldId id="306" r:id="rId34"/>
    <p:sldId id="325" r:id="rId35"/>
    <p:sldId id="268" r:id="rId36"/>
    <p:sldId id="342" r:id="rId37"/>
    <p:sldId id="277" r:id="rId38"/>
    <p:sldId id="327" r:id="rId39"/>
    <p:sldId id="314" r:id="rId40"/>
    <p:sldId id="312" r:id="rId41"/>
    <p:sldId id="330" r:id="rId42"/>
    <p:sldId id="328" r:id="rId43"/>
    <p:sldId id="329" r:id="rId44"/>
    <p:sldId id="313" r:id="rId45"/>
    <p:sldId id="343" r:id="rId46"/>
    <p:sldId id="316" r:id="rId47"/>
    <p:sldId id="317" r:id="rId48"/>
    <p:sldId id="318" r:id="rId49"/>
    <p:sldId id="319" r:id="rId50"/>
    <p:sldId id="320" r:id="rId51"/>
    <p:sldId id="321" r:id="rId52"/>
    <p:sldId id="324" r:id="rId53"/>
    <p:sldId id="344" r:id="rId54"/>
    <p:sldId id="273" r:id="rId55"/>
    <p:sldId id="308" r:id="rId56"/>
    <p:sldId id="263" r:id="rId57"/>
    <p:sldId id="331" r:id="rId58"/>
    <p:sldId id="279" r:id="rId59"/>
    <p:sldId id="32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94660"/>
  </p:normalViewPr>
  <p:slideViewPr>
    <p:cSldViewPr snapToGrid="0">
      <p:cViewPr varScale="1">
        <p:scale>
          <a:sx n="101" d="100"/>
          <a:sy n="101" d="100"/>
        </p:scale>
        <p:origin x="69"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F660F-E390-44EE-A3BB-48F84F52189E}" type="datetimeFigureOut">
              <a:rPr lang="en-US" smtClean="0"/>
              <a:t>11/4/2018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96D87-C633-4ADB-8C12-9B4E3058EF1E}" type="slidenum">
              <a:rPr lang="en-US" smtClean="0"/>
              <a:t>‹#›</a:t>
            </a:fld>
            <a:endParaRPr lang="en-US"/>
          </a:p>
        </p:txBody>
      </p:sp>
    </p:spTree>
    <p:extLst>
      <p:ext uri="{BB962C8B-B14F-4D97-AF65-F5344CB8AC3E}">
        <p14:creationId xmlns:p14="http://schemas.microsoft.com/office/powerpoint/2010/main" val="1812940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96D87-C633-4ADB-8C12-9B4E3058EF1E}" type="slidenum">
              <a:rPr lang="en-US" smtClean="0"/>
              <a:t>9</a:t>
            </a:fld>
            <a:endParaRPr lang="en-US"/>
          </a:p>
        </p:txBody>
      </p:sp>
    </p:spTree>
    <p:extLst>
      <p:ext uri="{BB962C8B-B14F-4D97-AF65-F5344CB8AC3E}">
        <p14:creationId xmlns:p14="http://schemas.microsoft.com/office/powerpoint/2010/main" val="403828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https://www.hackread.com/unprotected-aws-bucket-exposes-50-gb-of-financial-giants-data/</a:t>
            </a:r>
          </a:p>
          <a:p>
            <a:r>
              <a:rPr lang="en-US" dirty="0"/>
              <a:t>https://www.securityweek.com/amazon-s3-bucket-exposed-godaddy-server-information</a:t>
            </a:r>
          </a:p>
          <a:p>
            <a:r>
              <a:rPr lang="en-US" dirty="0"/>
              <a:t>https://securityboulevard.com/2018/02/identity-documents-exposed-in-fedex-owned-amazon-s3-bucket/</a:t>
            </a:r>
          </a:p>
          <a:p>
            <a:r>
              <a:rPr lang="en-US" dirty="0"/>
              <a:t>https://threatpost.com/leaky-amazon-s3-bucket-exposes-personal-data-of-12000-social-media-influencers/129810/</a:t>
            </a:r>
          </a:p>
          <a:p>
            <a:r>
              <a:rPr lang="en-US" dirty="0"/>
              <a:t>https://threatpost.com/verizon-wireless-internal-credentials-infrastructure-details-exposed-in-amazon-s3-bucket/128108/</a:t>
            </a:r>
          </a:p>
        </p:txBody>
      </p:sp>
      <p:sp>
        <p:nvSpPr>
          <p:cNvPr id="4" name="Slide Number Placeholder 3"/>
          <p:cNvSpPr>
            <a:spLocks noGrp="1"/>
          </p:cNvSpPr>
          <p:nvPr>
            <p:ph type="sldNum" sz="quarter" idx="10"/>
          </p:nvPr>
        </p:nvSpPr>
        <p:spPr/>
        <p:txBody>
          <a:bodyPr/>
          <a:lstStyle/>
          <a:p>
            <a:fld id="{74C96D87-C633-4ADB-8C12-9B4E3058EF1E}" type="slidenum">
              <a:rPr lang="en-US" smtClean="0"/>
              <a:t>10</a:t>
            </a:fld>
            <a:endParaRPr lang="en-US"/>
          </a:p>
        </p:txBody>
      </p:sp>
    </p:spTree>
    <p:extLst>
      <p:ext uri="{BB962C8B-B14F-4D97-AF65-F5344CB8AC3E}">
        <p14:creationId xmlns:p14="http://schemas.microsoft.com/office/powerpoint/2010/main" val="315814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96D87-C633-4ADB-8C12-9B4E3058EF1E}" type="slidenum">
              <a:rPr lang="en-US" smtClean="0"/>
              <a:t>51</a:t>
            </a:fld>
            <a:endParaRPr lang="en-US"/>
          </a:p>
        </p:txBody>
      </p:sp>
    </p:spTree>
    <p:extLst>
      <p:ext uri="{BB962C8B-B14F-4D97-AF65-F5344CB8AC3E}">
        <p14:creationId xmlns:p14="http://schemas.microsoft.com/office/powerpoint/2010/main" val="256882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668D-008E-499C-87FC-CEDCCB6D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EF2DE1-0660-4C04-887A-B83E17B05E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14346B-5068-441E-BF44-8977315DA0CD}"/>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5" name="Footer Placeholder 4">
            <a:extLst>
              <a:ext uri="{FF2B5EF4-FFF2-40B4-BE49-F238E27FC236}">
                <a16:creationId xmlns:a16="http://schemas.microsoft.com/office/drawing/2014/main" id="{8FDF7041-B2FA-428B-9785-5AA12E30E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48B79-956E-451A-9FB2-E5A3AFA13D85}"/>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53677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B6C8-7486-487A-9248-4C345CDB5E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7D3F0B-F264-4213-9FE8-33735A54AE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8E096-8580-4FC3-B02E-F240DC4A865E}"/>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5" name="Footer Placeholder 4">
            <a:extLst>
              <a:ext uri="{FF2B5EF4-FFF2-40B4-BE49-F238E27FC236}">
                <a16:creationId xmlns:a16="http://schemas.microsoft.com/office/drawing/2014/main" id="{26CBD966-9D91-495C-ACC8-C88A29AFE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72627A-6630-43F3-A9C4-347E49A8449A}"/>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00003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64747-15A6-4E1C-BB75-A54C31C37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EA0AF1-E767-420F-9470-426AA73402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567E5-796C-41EF-8165-5D199F907C36}"/>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5" name="Footer Placeholder 4">
            <a:extLst>
              <a:ext uri="{FF2B5EF4-FFF2-40B4-BE49-F238E27FC236}">
                <a16:creationId xmlns:a16="http://schemas.microsoft.com/office/drawing/2014/main" id="{89FB6058-E475-4D8B-9509-9C37AE055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1E254-C58B-4F50-A4BC-575016CD295B}"/>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03616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DB3B-F792-44DE-86A3-EA325543BF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DDC33-7F71-4A87-A865-0C4D129B37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A04A325-D077-46D5-9422-8D6F0ACFEFE1}"/>
              </a:ext>
            </a:extLst>
          </p:cNvPr>
          <p:cNvSpPr>
            <a:spLocks noGrp="1"/>
          </p:cNvSpPr>
          <p:nvPr>
            <p:ph type="ftr" sz="quarter" idx="11"/>
          </p:nvPr>
        </p:nvSpPr>
        <p:spPr/>
        <p:txBody>
          <a:bodyPr/>
          <a:lstStyle/>
          <a:p>
            <a:endParaRPr lang="en-US"/>
          </a:p>
        </p:txBody>
      </p:sp>
      <p:sp>
        <p:nvSpPr>
          <p:cNvPr id="7" name="Date Placeholder 3">
            <a:extLst>
              <a:ext uri="{FF2B5EF4-FFF2-40B4-BE49-F238E27FC236}">
                <a16:creationId xmlns:a16="http://schemas.microsoft.com/office/drawing/2014/main" id="{33D2E449-9312-4D85-9C4F-4520B17722AE}"/>
              </a:ext>
            </a:extLst>
          </p:cNvPr>
          <p:cNvSpPr txBox="1">
            <a:spLocks/>
          </p:cNvSpPr>
          <p:nvPr userDrawn="1"/>
        </p:nvSpPr>
        <p:spPr>
          <a:xfrm>
            <a:off x="153838"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@jaylagorio</a:t>
            </a:r>
          </a:p>
        </p:txBody>
      </p:sp>
      <p:sp>
        <p:nvSpPr>
          <p:cNvPr id="9" name="Date Placeholder 3">
            <a:extLst>
              <a:ext uri="{FF2B5EF4-FFF2-40B4-BE49-F238E27FC236}">
                <a16:creationId xmlns:a16="http://schemas.microsoft.com/office/drawing/2014/main" id="{89264B0A-04B6-4F5E-ACDD-4A6371BB3C11}"/>
              </a:ext>
            </a:extLst>
          </p:cNvPr>
          <p:cNvSpPr txBox="1">
            <a:spLocks/>
          </p:cNvSpPr>
          <p:nvPr userDrawn="1"/>
        </p:nvSpPr>
        <p:spPr>
          <a:xfrm>
            <a:off x="9294962"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800" dirty="0"/>
              <a:t>jay@lagor.io</a:t>
            </a:r>
          </a:p>
        </p:txBody>
      </p:sp>
    </p:spTree>
    <p:extLst>
      <p:ext uri="{BB962C8B-B14F-4D97-AF65-F5344CB8AC3E}">
        <p14:creationId xmlns:p14="http://schemas.microsoft.com/office/powerpoint/2010/main" val="125664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D1B4A-3F08-4488-8E75-28EF02924B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47F9C-E9F4-4BCC-9A0E-48E05A41C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5CA619-859C-4712-89F6-C6503223BAF6}"/>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5" name="Footer Placeholder 4">
            <a:extLst>
              <a:ext uri="{FF2B5EF4-FFF2-40B4-BE49-F238E27FC236}">
                <a16:creationId xmlns:a16="http://schemas.microsoft.com/office/drawing/2014/main" id="{1B2BD677-1F12-485E-B5C2-39437601F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F4C5D-1B4D-432F-8B99-3AF85D50483F}"/>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407791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A69A-A74E-4762-BA4E-D6D3074D1C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78BC9-9193-4FBB-BA37-E9DF0B023C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7BA5E6-F6DF-4CC8-B043-87C021DD70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0AD934-F656-4B9E-9AC6-28DE4D233855}"/>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6" name="Footer Placeholder 5">
            <a:extLst>
              <a:ext uri="{FF2B5EF4-FFF2-40B4-BE49-F238E27FC236}">
                <a16:creationId xmlns:a16="http://schemas.microsoft.com/office/drawing/2014/main" id="{B9CD7CD2-2C2E-4C1C-AC4C-24D008C8E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E4188-B81B-43E6-B358-29625B0C524C}"/>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251751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2E032-9FFF-4353-87B8-A1653A3E2F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BC83AB-10CE-4543-9DA4-B9C00980B6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7E8F105-CE25-48A3-BC0E-B75AF08B11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B55EC-FA35-44C7-97D1-E7863E6A7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9E2C00-F0DC-41B0-90B7-5021A10F1E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943E4C-74FE-4165-964B-97445484FCD6}"/>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8" name="Footer Placeholder 7">
            <a:extLst>
              <a:ext uri="{FF2B5EF4-FFF2-40B4-BE49-F238E27FC236}">
                <a16:creationId xmlns:a16="http://schemas.microsoft.com/office/drawing/2014/main" id="{83C6F49F-BADC-4758-A7CE-D3DF457E42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5753DD-6708-4D0C-8B38-C711A467F333}"/>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2227502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1C6E-6279-473A-9A0E-F6551BFE3D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C9E483-2C3C-4FC3-8DA5-435A9AC43493}"/>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4" name="Footer Placeholder 3">
            <a:extLst>
              <a:ext uri="{FF2B5EF4-FFF2-40B4-BE49-F238E27FC236}">
                <a16:creationId xmlns:a16="http://schemas.microsoft.com/office/drawing/2014/main" id="{CE9E0C40-3B60-4C9F-999B-B705DAF8C9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B811DD-02F9-412B-B92A-ED4683301ED9}"/>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29623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820D8-EC0D-480E-A576-AA699CE1E55F}"/>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3" name="Footer Placeholder 2">
            <a:extLst>
              <a:ext uri="{FF2B5EF4-FFF2-40B4-BE49-F238E27FC236}">
                <a16:creationId xmlns:a16="http://schemas.microsoft.com/office/drawing/2014/main" id="{B4CE6101-D092-49EF-9E45-02CB68E414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9C53E8-0323-44AB-8F1A-E0A2116AA35E}"/>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266346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FE05-168C-4168-8A6D-930E888BD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508423-EA4C-41D7-AA63-008CF41006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0EEE3A-B8B2-4C71-9913-8C22D142A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A1629D-E27C-4525-B560-457BF474747F}"/>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6" name="Footer Placeholder 5">
            <a:extLst>
              <a:ext uri="{FF2B5EF4-FFF2-40B4-BE49-F238E27FC236}">
                <a16:creationId xmlns:a16="http://schemas.microsoft.com/office/drawing/2014/main" id="{BD87C970-3A43-48AD-9D51-A4593D977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65BA13-12BC-44A7-88C6-0FDCE4BFE95A}"/>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966376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1097-C27A-4B19-B457-6D7188A73D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FA3E0A-7902-4F04-8AB2-A2160D7FC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5A8EBF-FED6-4D8B-9640-E8337DAFDD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4E9DBC-B0A9-481D-8C55-74180F86519D}"/>
              </a:ext>
            </a:extLst>
          </p:cNvPr>
          <p:cNvSpPr>
            <a:spLocks noGrp="1"/>
          </p:cNvSpPr>
          <p:nvPr>
            <p:ph type="dt" sz="half" idx="10"/>
          </p:nvPr>
        </p:nvSpPr>
        <p:spPr/>
        <p:txBody>
          <a:bodyPr/>
          <a:lstStyle/>
          <a:p>
            <a:fld id="{892EBC6E-C4A5-43E1-9FA4-A4D4C19940F7}" type="datetimeFigureOut">
              <a:rPr lang="en-US" smtClean="0"/>
              <a:t>11/4/2018</a:t>
            </a:fld>
            <a:endParaRPr lang="en-US"/>
          </a:p>
        </p:txBody>
      </p:sp>
      <p:sp>
        <p:nvSpPr>
          <p:cNvPr id="6" name="Footer Placeholder 5">
            <a:extLst>
              <a:ext uri="{FF2B5EF4-FFF2-40B4-BE49-F238E27FC236}">
                <a16:creationId xmlns:a16="http://schemas.microsoft.com/office/drawing/2014/main" id="{0B7A811C-9917-44E8-A111-C7BB2A40B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94DFA-2FCF-436E-85E3-CA2773D68831}"/>
              </a:ext>
            </a:extLst>
          </p:cNvPr>
          <p:cNvSpPr>
            <a:spLocks noGrp="1"/>
          </p:cNvSpPr>
          <p:nvPr>
            <p:ph type="sldNum" sz="quarter" idx="12"/>
          </p:nvPr>
        </p:nvSpPr>
        <p:spPr/>
        <p:txBody>
          <a:bodyPr/>
          <a:lstStyle/>
          <a:p>
            <a:fld id="{FE91526D-EB24-4644-A368-6BEF34AFF323}" type="slidenum">
              <a:rPr lang="en-US" smtClean="0"/>
              <a:t>‹#›</a:t>
            </a:fld>
            <a:endParaRPr lang="en-US"/>
          </a:p>
        </p:txBody>
      </p:sp>
    </p:spTree>
    <p:extLst>
      <p:ext uri="{BB962C8B-B14F-4D97-AF65-F5344CB8AC3E}">
        <p14:creationId xmlns:p14="http://schemas.microsoft.com/office/powerpoint/2010/main" val="326751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C09983-2E08-4F99-8B95-328D1DC61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0E1795-ACB0-4DB2-9FD0-207D1FDBD5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FE893-FBB4-49B5-806B-29E3445AE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EBC6E-C4A5-43E1-9FA4-A4D4C19940F7}" type="datetimeFigureOut">
              <a:rPr lang="en-US" smtClean="0"/>
              <a:t>11/4/2018</a:t>
            </a:fld>
            <a:endParaRPr lang="en-US" dirty="0"/>
          </a:p>
        </p:txBody>
      </p:sp>
      <p:sp>
        <p:nvSpPr>
          <p:cNvPr id="5" name="Footer Placeholder 4">
            <a:extLst>
              <a:ext uri="{FF2B5EF4-FFF2-40B4-BE49-F238E27FC236}">
                <a16:creationId xmlns:a16="http://schemas.microsoft.com/office/drawing/2014/main" id="{32226102-6D8C-48D2-8F26-A78B2CE6A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204E6B-0D42-4294-B2D3-E643997A6A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1526D-EB24-4644-A368-6BEF34AFF323}" type="slidenum">
              <a:rPr lang="en-US" smtClean="0"/>
              <a:t>‹#›</a:t>
            </a:fld>
            <a:endParaRPr lang="en-US"/>
          </a:p>
        </p:txBody>
      </p:sp>
    </p:spTree>
    <p:extLst>
      <p:ext uri="{BB962C8B-B14F-4D97-AF65-F5344CB8AC3E}">
        <p14:creationId xmlns:p14="http://schemas.microsoft.com/office/powerpoint/2010/main" val="2800593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astebin.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ws.amazon.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protoxin.net/s3/"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certstream.calidog.i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s://certstream.calidog.i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jaylagorio/craal/" TargetMode="Externa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jaylagorio/craal/" TargetMode="Externa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jaylagorio/craal/" TargetMode="Externa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jaylagorio/craal/" TargetMode="Externa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e1ac29703324509/discord_api_key.json" TargetMode="External"/><Relationship Id="rId2" Type="http://schemas.openxmlformats.org/officeDocument/2006/relationships/hyperlink" Target="https://github.com/...df49934b8ac1da10/fm_api_key.json"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certstream.calidog.io/" TargetMode="External"/><Relationship Id="rId2" Type="http://schemas.openxmlformats.org/officeDocument/2006/relationships/hyperlink" Target="https://protoxin.net/" TargetMode="External"/><Relationship Id="rId1" Type="http://schemas.openxmlformats.org/officeDocument/2006/relationships/slideLayout" Target="../slideLayouts/slideLayout2.xml"/><Relationship Id="rId6" Type="http://schemas.openxmlformats.org/officeDocument/2006/relationships/hyperlink" Target="https://ostermiller.org/" TargetMode="External"/><Relationship Id="rId5" Type="http://schemas.openxmlformats.org/officeDocument/2006/relationships/hyperlink" Target="https://kromtech.com/" TargetMode="External"/><Relationship Id="rId4" Type="http://schemas.openxmlformats.org/officeDocument/2006/relationships/hyperlink" Target="https://www.upguard.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101576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What Do I Want and How Do I Get It?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lnSpcReduction="10000"/>
          </a:bodyPr>
          <a:lstStyle/>
          <a:p>
            <a:r>
              <a:rPr lang="en-US" dirty="0"/>
              <a:t>Trolling for random exposed data is labor intensive</a:t>
            </a:r>
          </a:p>
          <a:p>
            <a:r>
              <a:rPr lang="en-US" dirty="0"/>
              <a:t>But you get the best pay off:</a:t>
            </a:r>
          </a:p>
          <a:p>
            <a:pPr lvl="1"/>
            <a:r>
              <a:rPr lang="en-US" dirty="0"/>
              <a:t>An umpteen million credentials, found in countless Pastes</a:t>
            </a:r>
          </a:p>
          <a:p>
            <a:pPr lvl="1"/>
            <a:r>
              <a:rPr lang="en-US" dirty="0"/>
              <a:t>Anti-Public credential list, 2017, referred from a Paste</a:t>
            </a:r>
          </a:p>
          <a:p>
            <a:pPr lvl="1"/>
            <a:r>
              <a:rPr lang="en-US" dirty="0"/>
              <a:t>Verizon Wireless, 2017, Kromtech Security Center found a Bucket</a:t>
            </a:r>
          </a:p>
          <a:p>
            <a:pPr lvl="1"/>
            <a:r>
              <a:rPr lang="en-US" dirty="0"/>
              <a:t>FedEx, 2018, Kromtech Security Center found a Bucket</a:t>
            </a:r>
          </a:p>
          <a:p>
            <a:pPr lvl="1"/>
            <a:r>
              <a:rPr lang="en-US" dirty="0"/>
              <a:t>Capital One, 2018, </a:t>
            </a:r>
            <a:r>
              <a:rPr lang="en-US" dirty="0" err="1"/>
              <a:t>UpGuard</a:t>
            </a:r>
            <a:r>
              <a:rPr lang="en-US" dirty="0"/>
              <a:t> found a Bucket</a:t>
            </a:r>
          </a:p>
          <a:p>
            <a:pPr lvl="1"/>
            <a:r>
              <a:rPr lang="en-US" dirty="0"/>
              <a:t>GoDaddy, 2018, </a:t>
            </a:r>
            <a:r>
              <a:rPr lang="en-US" dirty="0" err="1"/>
              <a:t>UpGuard</a:t>
            </a:r>
            <a:r>
              <a:rPr lang="en-US" dirty="0"/>
              <a:t> found a Bucket</a:t>
            </a:r>
          </a:p>
          <a:p>
            <a:pPr lvl="1"/>
            <a:r>
              <a:rPr lang="en-US" dirty="0"/>
              <a:t>Pocket </a:t>
            </a:r>
            <a:r>
              <a:rPr lang="en-US" dirty="0" err="1"/>
              <a:t>iNet</a:t>
            </a:r>
            <a:r>
              <a:rPr lang="en-US" dirty="0"/>
              <a:t>, LAST MONTH, </a:t>
            </a:r>
            <a:r>
              <a:rPr lang="en-US" dirty="0" err="1"/>
              <a:t>UpGuard</a:t>
            </a:r>
            <a:r>
              <a:rPr lang="en-US" dirty="0"/>
              <a:t> found a Bucket</a:t>
            </a:r>
          </a:p>
          <a:p>
            <a:r>
              <a:rPr lang="en-US" dirty="0"/>
              <a:t>The Pastes are many, varied, and infinite, but Buckets being bigger you get tons of bang for your buck</a:t>
            </a:r>
          </a:p>
          <a:p>
            <a:endParaRPr lang="en-US" dirty="0"/>
          </a:p>
        </p:txBody>
      </p:sp>
    </p:spTree>
    <p:extLst>
      <p:ext uri="{BB962C8B-B14F-4D97-AF65-F5344CB8AC3E}">
        <p14:creationId xmlns:p14="http://schemas.microsoft.com/office/powerpoint/2010/main" val="114762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4" name="Picture 3">
            <a:extLst>
              <a:ext uri="{FF2B5EF4-FFF2-40B4-BE49-F238E27FC236}">
                <a16:creationId xmlns:a16="http://schemas.microsoft.com/office/drawing/2014/main" id="{B5774575-F8CE-41D8-8BC3-80E2B10E3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301" y="0"/>
            <a:ext cx="5493398" cy="6858000"/>
          </a:xfrm>
          <a:prstGeom prst="rect">
            <a:avLst/>
          </a:prstGeom>
        </p:spPr>
      </p:pic>
    </p:spTree>
    <p:extLst>
      <p:ext uri="{BB962C8B-B14F-4D97-AF65-F5344CB8AC3E}">
        <p14:creationId xmlns:p14="http://schemas.microsoft.com/office/powerpoint/2010/main" val="1514558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4" name="Picture 3">
            <a:extLst>
              <a:ext uri="{FF2B5EF4-FFF2-40B4-BE49-F238E27FC236}">
                <a16:creationId xmlns:a16="http://schemas.microsoft.com/office/drawing/2014/main" id="{1D096C44-1D77-4CD2-BDF1-A80EC75D2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562" y="0"/>
            <a:ext cx="9442876" cy="6858000"/>
          </a:xfrm>
          <a:prstGeom prst="rect">
            <a:avLst/>
          </a:prstGeom>
        </p:spPr>
      </p:pic>
    </p:spTree>
    <p:extLst>
      <p:ext uri="{BB962C8B-B14F-4D97-AF65-F5344CB8AC3E}">
        <p14:creationId xmlns:p14="http://schemas.microsoft.com/office/powerpoint/2010/main" val="2570624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5" name="Picture 4">
            <a:extLst>
              <a:ext uri="{FF2B5EF4-FFF2-40B4-BE49-F238E27FC236}">
                <a16:creationId xmlns:a16="http://schemas.microsoft.com/office/drawing/2014/main" id="{ACDB72CB-F77F-4271-A514-C8B9D4014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731" y="-349"/>
            <a:ext cx="8694539" cy="6858699"/>
          </a:xfrm>
          <a:prstGeom prst="rect">
            <a:avLst/>
          </a:prstGeom>
        </p:spPr>
      </p:pic>
    </p:spTree>
    <p:extLst>
      <p:ext uri="{BB962C8B-B14F-4D97-AF65-F5344CB8AC3E}">
        <p14:creationId xmlns:p14="http://schemas.microsoft.com/office/powerpoint/2010/main" val="113401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pic>
        <p:nvPicPr>
          <p:cNvPr id="4" name="Picture 3">
            <a:extLst>
              <a:ext uri="{FF2B5EF4-FFF2-40B4-BE49-F238E27FC236}">
                <a16:creationId xmlns:a16="http://schemas.microsoft.com/office/drawing/2014/main" id="{940AE40C-7CA3-4574-9571-9175DCAC7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9135"/>
            <a:ext cx="12192000" cy="5199731"/>
          </a:xfrm>
          <a:prstGeom prst="rect">
            <a:avLst/>
          </a:prstGeom>
        </p:spPr>
      </p:pic>
    </p:spTree>
    <p:extLst>
      <p:ext uri="{BB962C8B-B14F-4D97-AF65-F5344CB8AC3E}">
        <p14:creationId xmlns:p14="http://schemas.microsoft.com/office/powerpoint/2010/main" val="175268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a:xfrm>
            <a:off x="838200" y="365125"/>
            <a:ext cx="10515600" cy="1325563"/>
          </a:xfrm>
        </p:spPr>
        <p:txBody>
          <a:bodyPr/>
          <a:lstStyle/>
          <a:p>
            <a:r>
              <a:rPr lang="en-US"/>
              <a:t>What Do I Want and How Do I Get It?</a:t>
            </a:r>
            <a:endParaRPr lang="en-US" dirty="0"/>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55F69C1-90E0-4EC3-A4DE-06C4BFC1A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542" y="-334607"/>
            <a:ext cx="13799894" cy="7527214"/>
          </a:xfrm>
          <a:prstGeom prst="rect">
            <a:avLst/>
          </a:prstGeom>
        </p:spPr>
      </p:pic>
    </p:spTree>
    <p:extLst>
      <p:ext uri="{BB962C8B-B14F-4D97-AF65-F5344CB8AC3E}">
        <p14:creationId xmlns:p14="http://schemas.microsoft.com/office/powerpoint/2010/main" val="662238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What Do I Want and How Do I Get It?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a:t>That’s general data searching, but even targeted Red Teaming for bug bounties is labor intensive</a:t>
            </a:r>
          </a:p>
          <a:p>
            <a:pPr lvl="1"/>
            <a:r>
              <a:rPr lang="en-US" dirty="0"/>
              <a:t>Subdomain searching</a:t>
            </a:r>
          </a:p>
          <a:p>
            <a:pPr lvl="1"/>
            <a:r>
              <a:rPr lang="en-US" dirty="0"/>
              <a:t>Repo scraping</a:t>
            </a:r>
          </a:p>
          <a:p>
            <a:pPr lvl="1"/>
            <a:r>
              <a:rPr lang="en-US" dirty="0"/>
              <a:t>API endpoint discovery</a:t>
            </a:r>
          </a:p>
          <a:p>
            <a:pPr lvl="1"/>
            <a:r>
              <a:rPr lang="en-US" dirty="0"/>
              <a:t>Confidential or configuration data discovery (key material, </a:t>
            </a:r>
            <a:r>
              <a:rPr lang="en-US" dirty="0" err="1"/>
              <a:t>etc</a:t>
            </a:r>
            <a:r>
              <a:rPr lang="en-US" dirty="0"/>
              <a:t>)</a:t>
            </a:r>
          </a:p>
          <a:p>
            <a:pPr lvl="1"/>
            <a:r>
              <a:rPr lang="en-US" dirty="0"/>
              <a:t>You can do </a:t>
            </a:r>
            <a:r>
              <a:rPr lang="en-US"/>
              <a:t>this manually </a:t>
            </a:r>
            <a:r>
              <a:rPr lang="en-US" dirty="0"/>
              <a:t>using tailored lists of keywords</a:t>
            </a:r>
          </a:p>
          <a:p>
            <a:r>
              <a:rPr lang="en-US" dirty="0"/>
              <a:t>Again, though:</a:t>
            </a:r>
          </a:p>
        </p:txBody>
      </p:sp>
    </p:spTree>
    <p:extLst>
      <p:ext uri="{BB962C8B-B14F-4D97-AF65-F5344CB8AC3E}">
        <p14:creationId xmlns:p14="http://schemas.microsoft.com/office/powerpoint/2010/main" val="95959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How Does This Help Me?</a:t>
            </a:r>
          </a:p>
        </p:txBody>
      </p:sp>
      <p:pic>
        <p:nvPicPr>
          <p:cNvPr id="5" name="Content Placeholder 4">
            <a:extLst>
              <a:ext uri="{FF2B5EF4-FFF2-40B4-BE49-F238E27FC236}">
                <a16:creationId xmlns:a16="http://schemas.microsoft.com/office/drawing/2014/main" id="{C21E014A-0793-44A6-8170-7702E2713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66" y="-449332"/>
            <a:ext cx="12811132" cy="7756664"/>
          </a:xfrm>
        </p:spPr>
      </p:pic>
    </p:spTree>
    <p:extLst>
      <p:ext uri="{BB962C8B-B14F-4D97-AF65-F5344CB8AC3E}">
        <p14:creationId xmlns:p14="http://schemas.microsoft.com/office/powerpoint/2010/main" val="123718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What Do I Want and How Do I Get It?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a:t>Computers should be doing things I don’t want to do because I’m lazy.</a:t>
            </a:r>
          </a:p>
          <a:p>
            <a:r>
              <a:rPr lang="en-US" dirty="0"/>
              <a:t>I don’t want to manually search for cool stuff, I want it brought to me because I’m lazy.</a:t>
            </a:r>
          </a:p>
          <a:p>
            <a:r>
              <a:rPr lang="en-US" dirty="0"/>
              <a:t>I need Merciless Automation.</a:t>
            </a:r>
          </a:p>
          <a:p>
            <a:pPr lvl="1"/>
            <a:r>
              <a:rPr lang="en-US" dirty="0"/>
              <a:t>Because I’m lazy.</a:t>
            </a:r>
          </a:p>
          <a:p>
            <a:r>
              <a:rPr lang="en-US" dirty="0"/>
              <a:t>I’d like a frontend to go through what the automation found.</a:t>
            </a:r>
          </a:p>
          <a:p>
            <a:pPr lvl="1"/>
            <a:r>
              <a:rPr lang="en-US" dirty="0"/>
              <a:t>Even if the frontend sucks, it’s better than nothing.</a:t>
            </a:r>
          </a:p>
          <a:p>
            <a:endParaRPr lang="en-US" dirty="0"/>
          </a:p>
        </p:txBody>
      </p:sp>
    </p:spTree>
    <p:extLst>
      <p:ext uri="{BB962C8B-B14F-4D97-AF65-F5344CB8AC3E}">
        <p14:creationId xmlns:p14="http://schemas.microsoft.com/office/powerpoint/2010/main" val="327870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pPr>
              <a:buFont typeface="Wingdings" panose="05000000000000000000" pitchFamily="2" charset="2"/>
              <a:buChar char="Ø"/>
            </a:pPr>
            <a:r>
              <a:rPr lang="en-US" b="1" dirty="0"/>
              <a:t>Where Can I Get What I Want?</a:t>
            </a:r>
          </a:p>
          <a:p>
            <a:r>
              <a:rPr lang="en-US" dirty="0"/>
              <a:t>Where’s my Merciless Automation? </a:t>
            </a:r>
          </a:p>
          <a:p>
            <a:r>
              <a:rPr lang="en-US"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1812460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C9456B-EDE6-4E18-8D32-253A48188DF0}"/>
              </a:ext>
            </a:extLst>
          </p:cNvPr>
          <p:cNvPicPr>
            <a:picLocks noChangeAspect="1"/>
          </p:cNvPicPr>
          <p:nvPr/>
        </p:nvPicPr>
        <p:blipFill>
          <a:blip r:embed="rId2"/>
          <a:stretch>
            <a:fillRect/>
          </a:stretch>
        </p:blipFill>
        <p:spPr>
          <a:xfrm>
            <a:off x="0" y="428182"/>
            <a:ext cx="12192000" cy="6001634"/>
          </a:xfrm>
          <a:prstGeom prst="rect">
            <a:avLst/>
          </a:prstGeom>
        </p:spPr>
      </p:pic>
      <p:sp>
        <p:nvSpPr>
          <p:cNvPr id="2" name="Title 1">
            <a:extLst>
              <a:ext uri="{FF2B5EF4-FFF2-40B4-BE49-F238E27FC236}">
                <a16:creationId xmlns:a16="http://schemas.microsoft.com/office/drawing/2014/main" id="{4A0DE5E3-EBD1-41D7-B58C-C77A4C5C4701}"/>
              </a:ext>
            </a:extLst>
          </p:cNvPr>
          <p:cNvSpPr>
            <a:spLocks noGrp="1"/>
          </p:cNvSpPr>
          <p:nvPr>
            <p:ph type="ctrTitle"/>
          </p:nvPr>
        </p:nvSpPr>
        <p:spPr>
          <a:noFill/>
        </p:spPr>
        <p:txBody>
          <a:bodyPr>
            <a:normAutofit fontScale="90000"/>
          </a:bodyPr>
          <a:lstStyle/>
          <a:p>
            <a:r>
              <a:rPr lang="en-US" b="1" dirty="0"/>
              <a:t>Finding Valuable Needles in Global Source Code Haystacks</a:t>
            </a:r>
          </a:p>
        </p:txBody>
      </p:sp>
      <p:sp>
        <p:nvSpPr>
          <p:cNvPr id="3" name="Subtitle 2">
            <a:extLst>
              <a:ext uri="{FF2B5EF4-FFF2-40B4-BE49-F238E27FC236}">
                <a16:creationId xmlns:a16="http://schemas.microsoft.com/office/drawing/2014/main" id="{DDF2A1A7-72B6-4E74-9295-8CA64D203260}"/>
              </a:ext>
            </a:extLst>
          </p:cNvPr>
          <p:cNvSpPr>
            <a:spLocks noGrp="1"/>
          </p:cNvSpPr>
          <p:nvPr>
            <p:ph type="subTitle" idx="1"/>
          </p:nvPr>
        </p:nvSpPr>
        <p:spPr/>
        <p:txBody>
          <a:bodyPr/>
          <a:lstStyle/>
          <a:p>
            <a:r>
              <a:rPr lang="en-US" dirty="0"/>
              <a:t>With Automation!</a:t>
            </a:r>
          </a:p>
        </p:txBody>
      </p:sp>
    </p:spTree>
    <p:extLst>
      <p:ext uri="{BB962C8B-B14F-4D97-AF65-F5344CB8AC3E}">
        <p14:creationId xmlns:p14="http://schemas.microsoft.com/office/powerpoint/2010/main" val="3346992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err="1"/>
              <a:t>Pastebin</a:t>
            </a:r>
            <a:r>
              <a:rPr lang="en-US" dirty="0"/>
              <a:t> (</a:t>
            </a:r>
            <a:r>
              <a:rPr lang="en-US" dirty="0">
                <a:hlinkClick r:id="rId2"/>
              </a:rPr>
              <a:t>https://pastebin.com/</a:t>
            </a:r>
            <a:r>
              <a:rPr lang="en-US" dirty="0"/>
              <a:t>)</a:t>
            </a:r>
          </a:p>
          <a:p>
            <a:pPr lvl="1"/>
            <a:r>
              <a:rPr lang="en-US" dirty="0"/>
              <a:t>Developers post Pastes containing source code and they’re World Readable unless extra steps are taken (they often aren’t).</a:t>
            </a:r>
          </a:p>
          <a:p>
            <a:pPr lvl="1"/>
            <a:r>
              <a:rPr lang="en-US" dirty="0"/>
              <a:t>Presumably they do this because they don’t have a good collaboration tool?</a:t>
            </a:r>
          </a:p>
          <a:p>
            <a:pPr lvl="1"/>
            <a:r>
              <a:rPr lang="en-US" dirty="0"/>
              <a:t>Included in the source code: API Keys, salts, hard coded creds, etc.</a:t>
            </a:r>
          </a:p>
          <a:p>
            <a:pPr lvl="1"/>
            <a:r>
              <a:rPr lang="en-US" dirty="0"/>
              <a:t>Pulling this information in near real-time is as easy as hitting a REST endpoint.</a:t>
            </a:r>
          </a:p>
          <a:p>
            <a:pPr lvl="1"/>
            <a:endParaRPr lang="en-US" dirty="0"/>
          </a:p>
          <a:p>
            <a:pPr lvl="1"/>
            <a:endParaRPr lang="en-US" dirty="0"/>
          </a:p>
          <a:p>
            <a:pPr lvl="1"/>
            <a:r>
              <a:rPr lang="en-US" dirty="0"/>
              <a:t>Lifetime subscription: minimal cost for maximal data ($30 - $50 once, all of it).</a:t>
            </a:r>
          </a:p>
          <a:p>
            <a:pPr lvl="1"/>
            <a:endParaRPr lang="en-US" dirty="0"/>
          </a:p>
        </p:txBody>
      </p:sp>
      <p:pic>
        <p:nvPicPr>
          <p:cNvPr id="4" name="Picture 3">
            <a:extLst>
              <a:ext uri="{FF2B5EF4-FFF2-40B4-BE49-F238E27FC236}">
                <a16:creationId xmlns:a16="http://schemas.microsoft.com/office/drawing/2014/main" id="{A078C9BF-00C8-4556-A177-A04981B9882F}"/>
              </a:ext>
            </a:extLst>
          </p:cNvPr>
          <p:cNvPicPr>
            <a:picLocks noChangeAspect="1"/>
          </p:cNvPicPr>
          <p:nvPr/>
        </p:nvPicPr>
        <p:blipFill>
          <a:blip r:embed="rId3"/>
          <a:stretch>
            <a:fillRect/>
          </a:stretch>
        </p:blipFill>
        <p:spPr>
          <a:xfrm>
            <a:off x="1547004" y="4157614"/>
            <a:ext cx="9806796" cy="735266"/>
          </a:xfrm>
          <a:prstGeom prst="rect">
            <a:avLst/>
          </a:prstGeom>
        </p:spPr>
      </p:pic>
    </p:spTree>
    <p:extLst>
      <p:ext uri="{BB962C8B-B14F-4D97-AF65-F5344CB8AC3E}">
        <p14:creationId xmlns:p14="http://schemas.microsoft.com/office/powerpoint/2010/main" val="36989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pic>
        <p:nvPicPr>
          <p:cNvPr id="4" name="Picture 3">
            <a:extLst>
              <a:ext uri="{FF2B5EF4-FFF2-40B4-BE49-F238E27FC236}">
                <a16:creationId xmlns:a16="http://schemas.microsoft.com/office/drawing/2014/main" id="{28445CC7-A778-4926-BE39-62904EF9CCB9}"/>
              </a:ext>
            </a:extLst>
          </p:cNvPr>
          <p:cNvPicPr>
            <a:picLocks noChangeAspect="1"/>
          </p:cNvPicPr>
          <p:nvPr/>
        </p:nvPicPr>
        <p:blipFill>
          <a:blip r:embed="rId2"/>
          <a:stretch>
            <a:fillRect/>
          </a:stretch>
        </p:blipFill>
        <p:spPr>
          <a:xfrm>
            <a:off x="1812408" y="1"/>
            <a:ext cx="8567184" cy="6858000"/>
          </a:xfrm>
          <a:prstGeom prst="rect">
            <a:avLst/>
          </a:prstGeom>
        </p:spPr>
      </p:pic>
    </p:spTree>
    <p:extLst>
      <p:ext uri="{BB962C8B-B14F-4D97-AF65-F5344CB8AC3E}">
        <p14:creationId xmlns:p14="http://schemas.microsoft.com/office/powerpoint/2010/main" val="308247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err="1"/>
              <a:t>Github</a:t>
            </a:r>
            <a:r>
              <a:rPr lang="en-US" dirty="0"/>
              <a:t> (</a:t>
            </a:r>
            <a:r>
              <a:rPr lang="en-US" dirty="0">
                <a:hlinkClick r:id="rId2"/>
              </a:rPr>
              <a:t>https://github.com/</a:t>
            </a:r>
            <a:r>
              <a:rPr lang="en-US" dirty="0"/>
              <a:t>)</a:t>
            </a:r>
          </a:p>
          <a:p>
            <a:pPr lvl="1"/>
            <a:r>
              <a:rPr lang="en-US" dirty="0"/>
              <a:t>The Social Media of source code repos</a:t>
            </a:r>
          </a:p>
          <a:p>
            <a:pPr lvl="1"/>
            <a:r>
              <a:rPr lang="en-US" dirty="0"/>
              <a:t>I’m a developer, I do stupid stuff and put it on the Internet all the time.</a:t>
            </a:r>
          </a:p>
          <a:p>
            <a:pPr lvl="1"/>
            <a:r>
              <a:rPr lang="en-US" dirty="0"/>
              <a:t>Surely other developers do stupid stuff and put it on the Internet too, right?</a:t>
            </a:r>
          </a:p>
          <a:p>
            <a:pPr lvl="1"/>
            <a:r>
              <a:rPr lang="en-US" dirty="0"/>
              <a:t>Plug keywords that correspond to things that shouldn’t be public on GitHub and use their public search API: API Keys, salts, hard coded creds, etc.</a:t>
            </a:r>
          </a:p>
          <a:p>
            <a:pPr lvl="1"/>
            <a:r>
              <a:rPr lang="en-US" dirty="0"/>
              <a:t>Doubles as a platform for responsible disclosure. We can let the developer know there’s a problem they should correct.</a:t>
            </a:r>
          </a:p>
        </p:txBody>
      </p:sp>
      <p:pic>
        <p:nvPicPr>
          <p:cNvPr id="5" name="Picture 4">
            <a:extLst>
              <a:ext uri="{FF2B5EF4-FFF2-40B4-BE49-F238E27FC236}">
                <a16:creationId xmlns:a16="http://schemas.microsoft.com/office/drawing/2014/main" id="{4586EB5F-47D2-4795-A2C5-53615EEAF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412" y="2329131"/>
            <a:ext cx="311185" cy="338969"/>
          </a:xfrm>
          <a:prstGeom prst="rect">
            <a:avLst/>
          </a:prstGeom>
        </p:spPr>
      </p:pic>
    </p:spTree>
    <p:extLst>
      <p:ext uri="{BB962C8B-B14F-4D97-AF65-F5344CB8AC3E}">
        <p14:creationId xmlns:p14="http://schemas.microsoft.com/office/powerpoint/2010/main" val="30204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a:t>Amazon S3 Buckets (</a:t>
            </a:r>
            <a:r>
              <a:rPr lang="en-US" dirty="0">
                <a:hlinkClick r:id="rId2"/>
              </a:rPr>
              <a:t>https://aws.amazon.com/</a:t>
            </a:r>
            <a:r>
              <a:rPr lang="en-US" dirty="0"/>
              <a:t>)</a:t>
            </a:r>
          </a:p>
          <a:p>
            <a:pPr lvl="1"/>
            <a:r>
              <a:rPr lang="en-US" dirty="0"/>
              <a:t>Buckets have giant treasure troves of data. All manner of useful stuff are in these Buckets just strewn around the Internet.</a:t>
            </a:r>
          </a:p>
          <a:p>
            <a:pPr lvl="1"/>
            <a:r>
              <a:rPr lang="en-US" dirty="0"/>
              <a:t>You can store any type of file, anything you want with near limitless file size.</a:t>
            </a:r>
          </a:p>
          <a:p>
            <a:pPr lvl="1"/>
            <a:r>
              <a:rPr lang="en-US" dirty="0"/>
              <a:t>Accessed via HTTP(S) and a domain name: thisismybucket.s3.amazonaws.com</a:t>
            </a:r>
          </a:p>
          <a:p>
            <a:pPr lvl="1"/>
            <a:r>
              <a:rPr lang="en-US" dirty="0"/>
              <a:t>How can you find these?</a:t>
            </a:r>
          </a:p>
        </p:txBody>
      </p:sp>
    </p:spTree>
    <p:extLst>
      <p:ext uri="{BB962C8B-B14F-4D97-AF65-F5344CB8AC3E}">
        <p14:creationId xmlns:p14="http://schemas.microsoft.com/office/powerpoint/2010/main" val="186740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Protoxin List (</a:t>
            </a:r>
            <a:r>
              <a:rPr lang="en-US" dirty="0">
                <a:hlinkClick r:id="rId2"/>
              </a:rPr>
              <a:t>https://protoxin.net/s3/</a:t>
            </a:r>
            <a:r>
              <a:rPr lang="en-US" dirty="0"/>
              <a:t>)</a:t>
            </a:r>
          </a:p>
          <a:p>
            <a:pPr lvl="1"/>
            <a:r>
              <a:rPr lang="en-US" dirty="0"/>
              <a:t>Security researcher in Virginia who collects Buckets to advance research on Amazon S3, adds to the list periodically.</a:t>
            </a:r>
          </a:p>
          <a:p>
            <a:pPr lvl="1"/>
            <a:r>
              <a:rPr lang="en-US" dirty="0"/>
              <a:t>Not all Buckets can be accessed publicly now, but you never know when permissions will change.</a:t>
            </a:r>
          </a:p>
          <a:p>
            <a:pPr lvl="1"/>
            <a:r>
              <a:rPr lang="en-US" dirty="0"/>
              <a:t>You can pull the list via REST API, check for new additions between now and the last time you pulled the list, and queue new buckets to check.</a:t>
            </a:r>
          </a:p>
          <a:p>
            <a:pPr lvl="1"/>
            <a:r>
              <a:rPr lang="en-US" dirty="0"/>
              <a:t>Currently has &gt; 20,000 Buckets in the list.</a:t>
            </a:r>
          </a:p>
          <a:p>
            <a:pPr lvl="1"/>
            <a:endParaRPr lang="en-US" dirty="0"/>
          </a:p>
        </p:txBody>
      </p:sp>
    </p:spTree>
    <p:extLst>
      <p:ext uri="{BB962C8B-B14F-4D97-AF65-F5344CB8AC3E}">
        <p14:creationId xmlns:p14="http://schemas.microsoft.com/office/powerpoint/2010/main" val="15038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CertStream</a:t>
            </a:r>
            <a:r>
              <a:rPr lang="en-US" dirty="0"/>
              <a:t> (</a:t>
            </a:r>
            <a:r>
              <a:rPr lang="en-US" dirty="0">
                <a:hlinkClick r:id="rId2"/>
              </a:rPr>
              <a:t>https://certstream.calidog.io/</a:t>
            </a:r>
            <a:r>
              <a:rPr lang="en-US" dirty="0"/>
              <a:t>)</a:t>
            </a:r>
          </a:p>
          <a:p>
            <a:pPr lvl="1"/>
            <a:r>
              <a:rPr lang="en-US" dirty="0"/>
              <a:t>Certificate Transparency Logs are generated whenever a certificate authority issues a certificate.</a:t>
            </a:r>
          </a:p>
          <a:p>
            <a:pPr lvl="1"/>
            <a:r>
              <a:rPr lang="en-US" dirty="0" err="1"/>
              <a:t>CertStream</a:t>
            </a:r>
            <a:r>
              <a:rPr lang="en-US" dirty="0"/>
              <a:t> is a real-time hook into the Certificate Transparency Logs so you can detect TLS certificate issuance as it happens.</a:t>
            </a:r>
          </a:p>
          <a:p>
            <a:pPr lvl="1"/>
            <a:r>
              <a:rPr lang="en-US" dirty="0"/>
              <a:t>Bucket domain names follow well-known patterns so we can hook the stream, watch for the pattern to detect new Buckets by seeing when owners get new TLS certificates, or detect existing Buckets when the certificates are renewed.</a:t>
            </a:r>
          </a:p>
          <a:p>
            <a:pPr lvl="1"/>
            <a:r>
              <a:rPr lang="en-US" dirty="0"/>
              <a:t>A simple JSON stream that comes in via Web Socket – nearly anything can consume it.</a:t>
            </a:r>
          </a:p>
        </p:txBody>
      </p:sp>
    </p:spTree>
    <p:extLst>
      <p:ext uri="{BB962C8B-B14F-4D97-AF65-F5344CB8AC3E}">
        <p14:creationId xmlns:p14="http://schemas.microsoft.com/office/powerpoint/2010/main" val="42344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CertStream</a:t>
            </a:r>
            <a:r>
              <a:rPr lang="en-US" dirty="0"/>
              <a:t> (</a:t>
            </a:r>
            <a:r>
              <a:rPr lang="en-US" dirty="0">
                <a:hlinkClick r:id="rId2"/>
              </a:rPr>
              <a:t>https://certstream.calidog.io/</a:t>
            </a:r>
            <a:r>
              <a:rPr lang="en-US" dirty="0"/>
              <a:t>)</a:t>
            </a:r>
          </a:p>
        </p:txBody>
      </p:sp>
      <p:pic>
        <p:nvPicPr>
          <p:cNvPr id="5" name="Picture 4">
            <a:extLst>
              <a:ext uri="{FF2B5EF4-FFF2-40B4-BE49-F238E27FC236}">
                <a16:creationId xmlns:a16="http://schemas.microsoft.com/office/drawing/2014/main" id="{212C6D86-8A7A-4DE8-A34B-BBFEE658B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935" y="2325320"/>
            <a:ext cx="5354130" cy="4247333"/>
          </a:xfrm>
          <a:prstGeom prst="rect">
            <a:avLst/>
          </a:prstGeom>
        </p:spPr>
      </p:pic>
    </p:spTree>
    <p:extLst>
      <p:ext uri="{BB962C8B-B14F-4D97-AF65-F5344CB8AC3E}">
        <p14:creationId xmlns:p14="http://schemas.microsoft.com/office/powerpoint/2010/main" val="3679623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 Can I Get What I Want?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DNS Server Logs</a:t>
            </a:r>
          </a:p>
          <a:p>
            <a:pPr lvl="1"/>
            <a:r>
              <a:rPr lang="en-US" dirty="0"/>
              <a:t>You’d be surprised how many web sites pull from Buckets directly through HTML, and how many </a:t>
            </a:r>
            <a:r>
              <a:rPr lang="en-US" dirty="0" err="1"/>
              <a:t>Javascript</a:t>
            </a:r>
            <a:r>
              <a:rPr lang="en-US" dirty="0"/>
              <a:t> libraries pull from Buckets after page load once the script runs.</a:t>
            </a:r>
          </a:p>
          <a:p>
            <a:pPr lvl="1"/>
            <a:r>
              <a:rPr lang="en-US" dirty="0"/>
              <a:t>Own your own DNS Relay? Turn logging on and process the data periodically. New Buckets can be queued and processed.</a:t>
            </a:r>
          </a:p>
        </p:txBody>
      </p:sp>
      <p:pic>
        <p:nvPicPr>
          <p:cNvPr id="4" name="Picture 3">
            <a:extLst>
              <a:ext uri="{FF2B5EF4-FFF2-40B4-BE49-F238E27FC236}">
                <a16:creationId xmlns:a16="http://schemas.microsoft.com/office/drawing/2014/main" id="{1945E13B-9F78-4871-BC2A-F214C32643D9}"/>
              </a:ext>
            </a:extLst>
          </p:cNvPr>
          <p:cNvPicPr>
            <a:picLocks noChangeAspect="1"/>
          </p:cNvPicPr>
          <p:nvPr/>
        </p:nvPicPr>
        <p:blipFill rotWithShape="1">
          <a:blip r:embed="rId2"/>
          <a:srcRect t="41341" b="9182"/>
          <a:stretch/>
        </p:blipFill>
        <p:spPr>
          <a:xfrm>
            <a:off x="7250782" y="4027327"/>
            <a:ext cx="4103018" cy="2403954"/>
          </a:xfrm>
          <a:prstGeom prst="rect">
            <a:avLst/>
          </a:prstGeom>
        </p:spPr>
      </p:pic>
    </p:spTree>
    <p:extLst>
      <p:ext uri="{BB962C8B-B14F-4D97-AF65-F5344CB8AC3E}">
        <p14:creationId xmlns:p14="http://schemas.microsoft.com/office/powerpoint/2010/main" val="340833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pPr>
              <a:buFont typeface="Wingdings" panose="05000000000000000000" pitchFamily="2" charset="2"/>
              <a:buChar char="Ø"/>
            </a:pPr>
            <a:r>
              <a:rPr lang="en-US" b="1" dirty="0"/>
              <a:t>Where’s my Merciless Automation?</a:t>
            </a:r>
          </a:p>
          <a:p>
            <a:r>
              <a:rPr lang="en-US"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138886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Craal</a:t>
            </a:r>
            <a:r>
              <a:rPr lang="en-US" dirty="0"/>
              <a:t>: </a:t>
            </a:r>
            <a:r>
              <a:rPr lang="en-US" dirty="0">
                <a:hlinkClick r:id="rId2"/>
              </a:rPr>
              <a:t>https://github.com/jaylagorio/craal/</a:t>
            </a:r>
            <a:r>
              <a:rPr lang="en-US" dirty="0"/>
              <a:t> </a:t>
            </a:r>
          </a:p>
          <a:p>
            <a:pPr lvl="1"/>
            <a:r>
              <a:rPr lang="en-US" dirty="0"/>
              <a:t>A Windows Service that crawls </a:t>
            </a:r>
            <a:r>
              <a:rPr lang="en-US" dirty="0" err="1"/>
              <a:t>Pastebin</a:t>
            </a:r>
            <a:r>
              <a:rPr lang="en-US" dirty="0"/>
              <a:t> and </a:t>
            </a:r>
            <a:r>
              <a:rPr lang="en-US" dirty="0" err="1"/>
              <a:t>Github</a:t>
            </a:r>
            <a:r>
              <a:rPr lang="en-US" dirty="0"/>
              <a:t> for everything we’ve talked about</a:t>
            </a:r>
          </a:p>
          <a:p>
            <a:pPr lvl="1"/>
            <a:r>
              <a:rPr lang="en-US" dirty="0"/>
              <a:t>Divides workflows up in different data processors that run on different threads</a:t>
            </a:r>
          </a:p>
          <a:p>
            <a:pPr lvl="1"/>
            <a:r>
              <a:rPr lang="en-US" dirty="0"/>
              <a:t>Backed by Microsoft SQL Server for data storage and coordination among the data processors</a:t>
            </a:r>
          </a:p>
        </p:txBody>
      </p:sp>
      <p:pic>
        <p:nvPicPr>
          <p:cNvPr id="5" name="Graphic 4">
            <a:extLst>
              <a:ext uri="{FF2B5EF4-FFF2-40B4-BE49-F238E27FC236}">
                <a16:creationId xmlns:a16="http://schemas.microsoft.com/office/drawing/2014/main" id="{B976FA59-AB01-4EAE-8F5F-0E1705948D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7980" y="4132488"/>
            <a:ext cx="2725512" cy="2725512"/>
          </a:xfrm>
          <a:prstGeom prst="rect">
            <a:avLst/>
          </a:prstGeom>
        </p:spPr>
      </p:pic>
    </p:spTree>
    <p:extLst>
      <p:ext uri="{BB962C8B-B14F-4D97-AF65-F5344CB8AC3E}">
        <p14:creationId xmlns:p14="http://schemas.microsoft.com/office/powerpoint/2010/main" val="40435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r>
              <a:rPr lang="en-US"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365104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Craal</a:t>
            </a:r>
            <a:r>
              <a:rPr lang="en-US" dirty="0"/>
              <a:t>: </a:t>
            </a:r>
            <a:r>
              <a:rPr lang="en-US" dirty="0">
                <a:hlinkClick r:id="rId2"/>
              </a:rPr>
              <a:t>https://github.com/jaylagorio/craal/</a:t>
            </a:r>
            <a:endParaRPr lang="en-US" dirty="0"/>
          </a:p>
          <a:p>
            <a:pPr lvl="1"/>
            <a:r>
              <a:rPr lang="en-US" dirty="0"/>
              <a:t>Saves posts from </a:t>
            </a:r>
            <a:r>
              <a:rPr lang="en-US" dirty="0" err="1"/>
              <a:t>Pastebin</a:t>
            </a:r>
            <a:r>
              <a:rPr lang="en-US" dirty="0"/>
              <a:t> and commits from </a:t>
            </a:r>
            <a:r>
              <a:rPr lang="en-US" dirty="0" err="1"/>
              <a:t>Github</a:t>
            </a:r>
            <a:r>
              <a:rPr lang="en-US" dirty="0"/>
              <a:t> when they contain keywords of interest that you define.</a:t>
            </a:r>
          </a:p>
          <a:p>
            <a:pPr lvl="1"/>
            <a:endParaRPr lang="en-US" dirty="0"/>
          </a:p>
        </p:txBody>
      </p:sp>
      <p:pic>
        <p:nvPicPr>
          <p:cNvPr id="6" name="Graphic 5">
            <a:extLst>
              <a:ext uri="{FF2B5EF4-FFF2-40B4-BE49-F238E27FC236}">
                <a16:creationId xmlns:a16="http://schemas.microsoft.com/office/drawing/2014/main" id="{B2B43133-5667-4047-B5BE-39A83087ACD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821" t="10389"/>
          <a:stretch/>
        </p:blipFill>
        <p:spPr>
          <a:xfrm>
            <a:off x="9475648" y="4415652"/>
            <a:ext cx="2457844" cy="2442348"/>
          </a:xfrm>
          <a:prstGeom prst="rect">
            <a:avLst/>
          </a:prstGeom>
        </p:spPr>
      </p:pic>
    </p:spTree>
    <p:extLst>
      <p:ext uri="{BB962C8B-B14F-4D97-AF65-F5344CB8AC3E}">
        <p14:creationId xmlns:p14="http://schemas.microsoft.com/office/powerpoint/2010/main" val="4218370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D4B214-4E4D-4117-94F5-810D3BED6381}"/>
              </a:ext>
            </a:extLst>
          </p:cNvPr>
          <p:cNvPicPr>
            <a:picLocks noChangeAspect="1"/>
          </p:cNvPicPr>
          <p:nvPr/>
        </p:nvPicPr>
        <p:blipFill>
          <a:blip r:embed="rId2"/>
          <a:stretch>
            <a:fillRect/>
          </a:stretch>
        </p:blipFill>
        <p:spPr>
          <a:xfrm>
            <a:off x="2514600" y="0"/>
            <a:ext cx="7162800" cy="6858000"/>
          </a:xfrm>
          <a:prstGeom prst="rect">
            <a:avLst/>
          </a:prstGeom>
        </p:spPr>
      </p:pic>
    </p:spTree>
    <p:extLst>
      <p:ext uri="{BB962C8B-B14F-4D97-AF65-F5344CB8AC3E}">
        <p14:creationId xmlns:p14="http://schemas.microsoft.com/office/powerpoint/2010/main" val="3562158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Craal</a:t>
            </a:r>
            <a:r>
              <a:rPr lang="en-US" dirty="0"/>
              <a:t>: </a:t>
            </a:r>
            <a:r>
              <a:rPr lang="en-US" dirty="0">
                <a:hlinkClick r:id="rId2"/>
              </a:rPr>
              <a:t>https://github.com/jaylagorio/craal/</a:t>
            </a:r>
            <a:endParaRPr lang="en-US" dirty="0"/>
          </a:p>
          <a:p>
            <a:pPr lvl="1"/>
            <a:r>
              <a:rPr lang="en-US" dirty="0"/>
              <a:t>Saves posts from </a:t>
            </a:r>
            <a:r>
              <a:rPr lang="en-US" dirty="0" err="1"/>
              <a:t>Pastebin</a:t>
            </a:r>
            <a:r>
              <a:rPr lang="en-US" dirty="0"/>
              <a:t> and commits from </a:t>
            </a:r>
            <a:r>
              <a:rPr lang="en-US" dirty="0" err="1"/>
              <a:t>Github</a:t>
            </a:r>
            <a:r>
              <a:rPr lang="en-US" dirty="0"/>
              <a:t> when they contain keywords of interest that you define.</a:t>
            </a:r>
          </a:p>
          <a:p>
            <a:pPr lvl="1"/>
            <a:r>
              <a:rPr lang="en-US" dirty="0"/>
              <a:t>Queues Amazon S3 Buckets for query when found from the Protoxin Bucket list as it gets updated, from </a:t>
            </a:r>
            <a:r>
              <a:rPr lang="en-US" dirty="0" err="1"/>
              <a:t>CertStream</a:t>
            </a:r>
            <a:r>
              <a:rPr lang="en-US" dirty="0"/>
              <a:t> in real-time, and from DNS Server logs when submitted.</a:t>
            </a:r>
          </a:p>
          <a:p>
            <a:pPr lvl="1"/>
            <a:r>
              <a:rPr lang="en-US" dirty="0"/>
              <a:t>Queues the Bucket for search, searches the Bucket for filenames and extensions of interest.</a:t>
            </a:r>
          </a:p>
          <a:p>
            <a:pPr lvl="1"/>
            <a:r>
              <a:rPr lang="en-US" dirty="0"/>
              <a:t>Saves interesting data to the database while tracking its origin.</a:t>
            </a:r>
          </a:p>
        </p:txBody>
      </p:sp>
      <p:pic>
        <p:nvPicPr>
          <p:cNvPr id="6" name="Graphic 5">
            <a:extLst>
              <a:ext uri="{FF2B5EF4-FFF2-40B4-BE49-F238E27FC236}">
                <a16:creationId xmlns:a16="http://schemas.microsoft.com/office/drawing/2014/main" id="{B2B43133-5667-4047-B5BE-39A83087ACD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821" t="10389"/>
          <a:stretch/>
        </p:blipFill>
        <p:spPr>
          <a:xfrm>
            <a:off x="9475648" y="4415652"/>
            <a:ext cx="2457844" cy="2442348"/>
          </a:xfrm>
          <a:prstGeom prst="rect">
            <a:avLst/>
          </a:prstGeom>
        </p:spPr>
      </p:pic>
    </p:spTree>
    <p:extLst>
      <p:ext uri="{BB962C8B-B14F-4D97-AF65-F5344CB8AC3E}">
        <p14:creationId xmlns:p14="http://schemas.microsoft.com/office/powerpoint/2010/main" val="209933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err="1"/>
              <a:t>Craal</a:t>
            </a:r>
            <a:r>
              <a:rPr lang="en-US" dirty="0"/>
              <a:t>: </a:t>
            </a:r>
            <a:r>
              <a:rPr lang="en-US" dirty="0">
                <a:hlinkClick r:id="rId2"/>
              </a:rPr>
              <a:t>https://github.com/jaylagorio/craal/</a:t>
            </a:r>
            <a:endParaRPr lang="en-US" dirty="0"/>
          </a:p>
          <a:p>
            <a:pPr lvl="1"/>
            <a:r>
              <a:rPr lang="en-US" dirty="0"/>
              <a:t>Has a frontend that runs on IIS for content indexing, search, and presentation</a:t>
            </a:r>
          </a:p>
          <a:p>
            <a:pPr lvl="1"/>
            <a:r>
              <a:rPr lang="en-US" dirty="0"/>
              <a:t>Page through results, explore things that look interesting, the rest roll off after a period of time to make room for new data</a:t>
            </a:r>
          </a:p>
          <a:p>
            <a:pPr lvl="1"/>
            <a:r>
              <a:rPr lang="en-US" dirty="0"/>
              <a:t>It’s more than a little rough</a:t>
            </a:r>
          </a:p>
        </p:txBody>
      </p:sp>
      <p:pic>
        <p:nvPicPr>
          <p:cNvPr id="6" name="Graphic 5">
            <a:extLst>
              <a:ext uri="{FF2B5EF4-FFF2-40B4-BE49-F238E27FC236}">
                <a16:creationId xmlns:a16="http://schemas.microsoft.com/office/drawing/2014/main" id="{8C21353C-D884-4F21-AAAE-0EAC41B756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7980" y="4132488"/>
            <a:ext cx="2725512" cy="2725512"/>
          </a:xfrm>
          <a:prstGeom prst="rect">
            <a:avLst/>
          </a:prstGeom>
        </p:spPr>
      </p:pic>
    </p:spTree>
    <p:extLst>
      <p:ext uri="{BB962C8B-B14F-4D97-AF65-F5344CB8AC3E}">
        <p14:creationId xmlns:p14="http://schemas.microsoft.com/office/powerpoint/2010/main" val="136582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0A731F7-5061-474C-929B-5B00D39A6027}"/>
              </a:ext>
            </a:extLst>
          </p:cNvPr>
          <p:cNvPicPr>
            <a:picLocks noChangeAspect="1"/>
          </p:cNvPicPr>
          <p:nvPr/>
        </p:nvPicPr>
        <p:blipFill>
          <a:blip r:embed="rId2"/>
          <a:stretch>
            <a:fillRect/>
          </a:stretch>
        </p:blipFill>
        <p:spPr>
          <a:xfrm>
            <a:off x="675908" y="0"/>
            <a:ext cx="10840183" cy="6858000"/>
          </a:xfrm>
          <a:prstGeom prst="rect">
            <a:avLst/>
          </a:prstGeom>
        </p:spPr>
      </p:pic>
    </p:spTree>
    <p:extLst>
      <p:ext uri="{BB962C8B-B14F-4D97-AF65-F5344CB8AC3E}">
        <p14:creationId xmlns:p14="http://schemas.microsoft.com/office/powerpoint/2010/main" val="2230448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Where’s my Merciless Automation?</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fontScale="92500" lnSpcReduction="10000"/>
          </a:bodyPr>
          <a:lstStyle/>
          <a:p>
            <a:r>
              <a:rPr lang="en-US" dirty="0"/>
              <a:t>You can run this on a single system, but how can you scale if you want?</a:t>
            </a:r>
          </a:p>
          <a:p>
            <a:pPr lvl="1"/>
            <a:r>
              <a:rPr lang="en-US" dirty="0"/>
              <a:t>The SQL, Web, and Search Services can be separate as long as each system is pointed at its counterpart.</a:t>
            </a:r>
          </a:p>
          <a:p>
            <a:r>
              <a:rPr lang="en-US" dirty="0"/>
              <a:t>Scale Out</a:t>
            </a:r>
          </a:p>
          <a:p>
            <a:pPr lvl="1"/>
            <a:r>
              <a:rPr lang="en-US" dirty="0"/>
              <a:t>You can add as many </a:t>
            </a:r>
            <a:r>
              <a:rPr lang="en-US" dirty="0" err="1"/>
              <a:t>Craal</a:t>
            </a:r>
            <a:r>
              <a:rPr lang="en-US" dirty="0"/>
              <a:t> Search Service systems that you need.</a:t>
            </a:r>
          </a:p>
          <a:p>
            <a:pPr lvl="1"/>
            <a:r>
              <a:rPr lang="en-US" dirty="0"/>
              <a:t>One system only does </a:t>
            </a:r>
            <a:r>
              <a:rPr lang="en-US" dirty="0" err="1"/>
              <a:t>Pastebin</a:t>
            </a:r>
            <a:r>
              <a:rPr lang="en-US" dirty="0"/>
              <a:t>, one only does GitHub, several that do Bucket dumping, etc.</a:t>
            </a:r>
          </a:p>
          <a:p>
            <a:pPr lvl="1"/>
            <a:r>
              <a:rPr lang="en-US" dirty="0"/>
              <a:t>Point them all at your SQL Server.</a:t>
            </a:r>
          </a:p>
          <a:p>
            <a:r>
              <a:rPr lang="en-US" dirty="0"/>
              <a:t>Scale Up</a:t>
            </a:r>
          </a:p>
          <a:p>
            <a:pPr lvl="1"/>
            <a:r>
              <a:rPr lang="en-US" dirty="0"/>
              <a:t>SQL Server being the dumping ground for data, have ample storage on this system.</a:t>
            </a:r>
          </a:p>
          <a:p>
            <a:pPr lvl="1"/>
            <a:r>
              <a:rPr lang="en-US" dirty="0"/>
              <a:t>Or increase other resources depending on how many </a:t>
            </a:r>
            <a:r>
              <a:rPr lang="en-US" dirty="0" err="1"/>
              <a:t>Craal</a:t>
            </a:r>
            <a:r>
              <a:rPr lang="en-US" dirty="0"/>
              <a:t> Search Service systems you have.</a:t>
            </a:r>
          </a:p>
        </p:txBody>
      </p:sp>
    </p:spTree>
    <p:extLst>
      <p:ext uri="{BB962C8B-B14F-4D97-AF65-F5344CB8AC3E}">
        <p14:creationId xmlns:p14="http://schemas.microsoft.com/office/powerpoint/2010/main" val="200837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pPr>
              <a:buFont typeface="Wingdings" panose="05000000000000000000" pitchFamily="2" charset="2"/>
              <a:buChar char="Ø"/>
            </a:pPr>
            <a:r>
              <a:rPr lang="en-US" b="1"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2301195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API Keys for days!</a:t>
            </a:r>
          </a:p>
          <a:p>
            <a:pPr marL="457200" lvl="1" indent="0">
              <a:buNone/>
            </a:pPr>
            <a:r>
              <a:rPr lang="en-US" dirty="0">
                <a:hlinkClick r:id="rId2"/>
              </a:rPr>
              <a:t>https://github.com/...df49934b8ac1da10/</a:t>
            </a:r>
            <a:r>
              <a:rPr lang="en-US" dirty="0" err="1">
                <a:hlinkClick r:id="rId2"/>
              </a:rPr>
              <a:t>fm_api_key.json</a:t>
            </a:r>
            <a:r>
              <a:rPr lang="en-US" dirty="0"/>
              <a:t> </a:t>
            </a:r>
          </a:p>
          <a:p>
            <a:pPr marL="457200" lvl="1" indent="0">
              <a:buNone/>
            </a:pPr>
            <a:r>
              <a:rPr lang="en-US" dirty="0">
                <a:hlinkClick r:id="rId3"/>
              </a:rPr>
              <a:t>https://github.com/...e1ac29703324509/</a:t>
            </a:r>
            <a:r>
              <a:rPr lang="en-US" dirty="0" err="1">
                <a:hlinkClick r:id="rId3"/>
              </a:rPr>
              <a:t>discord_api_key.json</a:t>
            </a:r>
            <a:endParaRPr lang="en-US" dirty="0"/>
          </a:p>
          <a:p>
            <a:pPr lvl="1"/>
            <a:r>
              <a:rPr lang="en-US" dirty="0"/>
              <a:t>Naturally I checked the content and went to write the author a note to roll his creds.</a:t>
            </a:r>
          </a:p>
          <a:p>
            <a:pPr lvl="1"/>
            <a:r>
              <a:rPr lang="en-US" dirty="0"/>
              <a:t>When I looked at the repo, the files were gone. How did I find the files if they were deleted? What happened?</a:t>
            </a:r>
          </a:p>
          <a:p>
            <a:pPr lvl="1"/>
            <a:r>
              <a:rPr lang="en-US" dirty="0"/>
              <a:t>Git remembers everything, that’s what happened.</a:t>
            </a:r>
          </a:p>
          <a:p>
            <a:pPr lvl="1"/>
            <a:endParaRPr lang="en-US" dirty="0"/>
          </a:p>
        </p:txBody>
      </p:sp>
      <p:pic>
        <p:nvPicPr>
          <p:cNvPr id="6" name="Picture 5">
            <a:extLst>
              <a:ext uri="{FF2B5EF4-FFF2-40B4-BE49-F238E27FC236}">
                <a16:creationId xmlns:a16="http://schemas.microsoft.com/office/drawing/2014/main" id="{482B3D8B-4825-41F9-A0EF-971DFFA3D1A1}"/>
              </a:ext>
            </a:extLst>
          </p:cNvPr>
          <p:cNvPicPr>
            <a:picLocks noChangeAspect="1"/>
          </p:cNvPicPr>
          <p:nvPr/>
        </p:nvPicPr>
        <p:blipFill>
          <a:blip r:embed="rId4"/>
          <a:stretch>
            <a:fillRect/>
          </a:stretch>
        </p:blipFill>
        <p:spPr>
          <a:xfrm>
            <a:off x="1569289" y="4864476"/>
            <a:ext cx="4710742" cy="1261806"/>
          </a:xfrm>
          <a:prstGeom prst="rect">
            <a:avLst/>
          </a:prstGeom>
        </p:spPr>
      </p:pic>
    </p:spTree>
    <p:extLst>
      <p:ext uri="{BB962C8B-B14F-4D97-AF65-F5344CB8AC3E}">
        <p14:creationId xmlns:p14="http://schemas.microsoft.com/office/powerpoint/2010/main" val="497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291D7B-9F10-499A-BC60-0171B3DFFD9B}"/>
              </a:ext>
            </a:extLst>
          </p:cNvPr>
          <p:cNvPicPr>
            <a:picLocks noChangeAspect="1"/>
          </p:cNvPicPr>
          <p:nvPr/>
        </p:nvPicPr>
        <p:blipFill>
          <a:blip r:embed="rId2"/>
          <a:stretch>
            <a:fillRect/>
          </a:stretch>
        </p:blipFill>
        <p:spPr>
          <a:xfrm>
            <a:off x="1379461" y="3777153"/>
            <a:ext cx="7443788" cy="913917"/>
          </a:xfrm>
          <a:prstGeom prst="rect">
            <a:avLst/>
          </a:prstGeom>
        </p:spPr>
      </p:pic>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API Keys for days!</a:t>
            </a:r>
          </a:p>
          <a:p>
            <a:pPr marL="457200" lvl="1" indent="0">
              <a:buNone/>
            </a:pPr>
            <a:r>
              <a:rPr lang="en-US" dirty="0"/>
              <a:t>https://raw.githubusercontent.com/...cac5e01a0a27f/config.json</a:t>
            </a:r>
          </a:p>
          <a:p>
            <a:pPr marL="457200" lvl="1" indent="0">
              <a:buNone/>
            </a:pPr>
            <a:r>
              <a:rPr lang="en-US" dirty="0"/>
              <a:t>https://raw.githubusercontent.com/...a65300370ee7/config.json</a:t>
            </a:r>
          </a:p>
          <a:p>
            <a:pPr marL="457200" lvl="1" indent="0">
              <a:buNone/>
            </a:pPr>
            <a:r>
              <a:rPr lang="en-US" dirty="0"/>
              <a:t>https://raw.githubusercontent.com/...e8eabbd5e82b/config.json</a:t>
            </a:r>
          </a:p>
          <a:p>
            <a:pPr lvl="1"/>
            <a:endParaRPr lang="en-US" dirty="0"/>
          </a:p>
        </p:txBody>
      </p:sp>
      <p:pic>
        <p:nvPicPr>
          <p:cNvPr id="4" name="Picture 3">
            <a:extLst>
              <a:ext uri="{FF2B5EF4-FFF2-40B4-BE49-F238E27FC236}">
                <a16:creationId xmlns:a16="http://schemas.microsoft.com/office/drawing/2014/main" id="{D16EC9E1-6362-454E-8B5F-44353BBCCA7A}"/>
              </a:ext>
            </a:extLst>
          </p:cNvPr>
          <p:cNvPicPr>
            <a:picLocks noChangeAspect="1"/>
          </p:cNvPicPr>
          <p:nvPr/>
        </p:nvPicPr>
        <p:blipFill>
          <a:blip r:embed="rId3"/>
          <a:stretch>
            <a:fillRect/>
          </a:stretch>
        </p:blipFill>
        <p:spPr>
          <a:xfrm>
            <a:off x="1379461" y="4758540"/>
            <a:ext cx="2762250" cy="1314450"/>
          </a:xfrm>
          <a:prstGeom prst="rect">
            <a:avLst/>
          </a:prstGeom>
        </p:spPr>
      </p:pic>
      <p:pic>
        <p:nvPicPr>
          <p:cNvPr id="5" name="Picture 4">
            <a:extLst>
              <a:ext uri="{FF2B5EF4-FFF2-40B4-BE49-F238E27FC236}">
                <a16:creationId xmlns:a16="http://schemas.microsoft.com/office/drawing/2014/main" id="{D35BA760-D967-438F-A52C-FE63FF562808}"/>
              </a:ext>
            </a:extLst>
          </p:cNvPr>
          <p:cNvPicPr>
            <a:picLocks noChangeAspect="1"/>
          </p:cNvPicPr>
          <p:nvPr/>
        </p:nvPicPr>
        <p:blipFill>
          <a:blip r:embed="rId4"/>
          <a:stretch>
            <a:fillRect/>
          </a:stretch>
        </p:blipFill>
        <p:spPr>
          <a:xfrm>
            <a:off x="5994324" y="4620826"/>
            <a:ext cx="2828925" cy="1457325"/>
          </a:xfrm>
          <a:prstGeom prst="rect">
            <a:avLst/>
          </a:prstGeom>
        </p:spPr>
      </p:pic>
      <p:pic>
        <p:nvPicPr>
          <p:cNvPr id="8" name="Picture 7">
            <a:extLst>
              <a:ext uri="{FF2B5EF4-FFF2-40B4-BE49-F238E27FC236}">
                <a16:creationId xmlns:a16="http://schemas.microsoft.com/office/drawing/2014/main" id="{EB551F60-B8FB-43A2-8B5C-E108A89DFA60}"/>
              </a:ext>
            </a:extLst>
          </p:cNvPr>
          <p:cNvPicPr>
            <a:picLocks noChangeAspect="1"/>
          </p:cNvPicPr>
          <p:nvPr/>
        </p:nvPicPr>
        <p:blipFill>
          <a:blip r:embed="rId5"/>
          <a:stretch>
            <a:fillRect/>
          </a:stretch>
        </p:blipFill>
        <p:spPr>
          <a:xfrm>
            <a:off x="0" y="2264107"/>
            <a:ext cx="12192000" cy="4171912"/>
          </a:xfrm>
          <a:prstGeom prst="rect">
            <a:avLst/>
          </a:prstGeom>
        </p:spPr>
      </p:pic>
    </p:spTree>
    <p:extLst>
      <p:ext uri="{BB962C8B-B14F-4D97-AF65-F5344CB8AC3E}">
        <p14:creationId xmlns:p14="http://schemas.microsoft.com/office/powerpoint/2010/main" val="1468036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No, seriously, if you want keys to a service just go looking</a:t>
            </a:r>
          </a:p>
        </p:txBody>
      </p:sp>
      <p:pic>
        <p:nvPicPr>
          <p:cNvPr id="4" name="Picture 3">
            <a:extLst>
              <a:ext uri="{FF2B5EF4-FFF2-40B4-BE49-F238E27FC236}">
                <a16:creationId xmlns:a16="http://schemas.microsoft.com/office/drawing/2014/main" id="{8189E509-155C-494B-BA9A-797ED9088552}"/>
              </a:ext>
            </a:extLst>
          </p:cNvPr>
          <p:cNvPicPr>
            <a:picLocks noChangeAspect="1"/>
          </p:cNvPicPr>
          <p:nvPr/>
        </p:nvPicPr>
        <p:blipFill>
          <a:blip r:embed="rId2"/>
          <a:stretch>
            <a:fillRect/>
          </a:stretch>
        </p:blipFill>
        <p:spPr>
          <a:xfrm>
            <a:off x="312797" y="2492882"/>
            <a:ext cx="5783203" cy="1262574"/>
          </a:xfrm>
          <a:prstGeom prst="rect">
            <a:avLst/>
          </a:prstGeom>
        </p:spPr>
      </p:pic>
      <p:pic>
        <p:nvPicPr>
          <p:cNvPr id="5" name="Picture 4">
            <a:extLst>
              <a:ext uri="{FF2B5EF4-FFF2-40B4-BE49-F238E27FC236}">
                <a16:creationId xmlns:a16="http://schemas.microsoft.com/office/drawing/2014/main" id="{04AAE15E-18E5-4BDA-817D-B54D8738E755}"/>
              </a:ext>
            </a:extLst>
          </p:cNvPr>
          <p:cNvPicPr>
            <a:picLocks noChangeAspect="1"/>
          </p:cNvPicPr>
          <p:nvPr/>
        </p:nvPicPr>
        <p:blipFill>
          <a:blip r:embed="rId3"/>
          <a:stretch>
            <a:fillRect/>
          </a:stretch>
        </p:blipFill>
        <p:spPr>
          <a:xfrm>
            <a:off x="4929727" y="5098447"/>
            <a:ext cx="6508900" cy="968618"/>
          </a:xfrm>
          <a:prstGeom prst="rect">
            <a:avLst/>
          </a:prstGeom>
        </p:spPr>
      </p:pic>
      <p:pic>
        <p:nvPicPr>
          <p:cNvPr id="7" name="Picture 6">
            <a:extLst>
              <a:ext uri="{FF2B5EF4-FFF2-40B4-BE49-F238E27FC236}">
                <a16:creationId xmlns:a16="http://schemas.microsoft.com/office/drawing/2014/main" id="{226898A2-4A8D-4E3A-90B4-CCC572400058}"/>
              </a:ext>
            </a:extLst>
          </p:cNvPr>
          <p:cNvPicPr>
            <a:picLocks noChangeAspect="1"/>
          </p:cNvPicPr>
          <p:nvPr/>
        </p:nvPicPr>
        <p:blipFill>
          <a:blip r:embed="rId4"/>
          <a:stretch>
            <a:fillRect/>
          </a:stretch>
        </p:blipFill>
        <p:spPr>
          <a:xfrm>
            <a:off x="7194430" y="3314527"/>
            <a:ext cx="3708280" cy="1066329"/>
          </a:xfrm>
          <a:prstGeom prst="rect">
            <a:avLst/>
          </a:prstGeom>
        </p:spPr>
      </p:pic>
      <p:pic>
        <p:nvPicPr>
          <p:cNvPr id="8" name="Picture 7">
            <a:extLst>
              <a:ext uri="{FF2B5EF4-FFF2-40B4-BE49-F238E27FC236}">
                <a16:creationId xmlns:a16="http://schemas.microsoft.com/office/drawing/2014/main" id="{B1CC95BA-F144-4400-B928-488EDE7A56A5}"/>
              </a:ext>
            </a:extLst>
          </p:cNvPr>
          <p:cNvPicPr>
            <a:picLocks noChangeAspect="1"/>
          </p:cNvPicPr>
          <p:nvPr/>
        </p:nvPicPr>
        <p:blipFill>
          <a:blip r:embed="rId5"/>
          <a:stretch>
            <a:fillRect/>
          </a:stretch>
        </p:blipFill>
        <p:spPr>
          <a:xfrm>
            <a:off x="207034" y="4500854"/>
            <a:ext cx="7717766" cy="487695"/>
          </a:xfrm>
          <a:prstGeom prst="rect">
            <a:avLst/>
          </a:prstGeom>
        </p:spPr>
      </p:pic>
      <p:pic>
        <p:nvPicPr>
          <p:cNvPr id="9" name="Picture 8">
            <a:extLst>
              <a:ext uri="{FF2B5EF4-FFF2-40B4-BE49-F238E27FC236}">
                <a16:creationId xmlns:a16="http://schemas.microsoft.com/office/drawing/2014/main" id="{61D77C31-8750-40F7-B41D-5857ABCDC292}"/>
              </a:ext>
            </a:extLst>
          </p:cNvPr>
          <p:cNvPicPr>
            <a:picLocks noChangeAspect="1"/>
          </p:cNvPicPr>
          <p:nvPr/>
        </p:nvPicPr>
        <p:blipFill>
          <a:blip r:embed="rId6"/>
          <a:stretch>
            <a:fillRect/>
          </a:stretch>
        </p:blipFill>
        <p:spPr>
          <a:xfrm>
            <a:off x="1023668" y="3204629"/>
            <a:ext cx="6573328" cy="682997"/>
          </a:xfrm>
          <a:prstGeom prst="rect">
            <a:avLst/>
          </a:prstGeom>
        </p:spPr>
      </p:pic>
      <p:pic>
        <p:nvPicPr>
          <p:cNvPr id="10" name="Picture 9">
            <a:extLst>
              <a:ext uri="{FF2B5EF4-FFF2-40B4-BE49-F238E27FC236}">
                <a16:creationId xmlns:a16="http://schemas.microsoft.com/office/drawing/2014/main" id="{0ED86E6B-C6CC-48EF-BD8C-1DC50D68EFAB}"/>
              </a:ext>
            </a:extLst>
          </p:cNvPr>
          <p:cNvPicPr>
            <a:picLocks noChangeAspect="1"/>
          </p:cNvPicPr>
          <p:nvPr/>
        </p:nvPicPr>
        <p:blipFill>
          <a:blip r:embed="rId7"/>
          <a:stretch>
            <a:fillRect/>
          </a:stretch>
        </p:blipFill>
        <p:spPr>
          <a:xfrm>
            <a:off x="6348054" y="2402435"/>
            <a:ext cx="4176174" cy="1010531"/>
          </a:xfrm>
          <a:prstGeom prst="rect">
            <a:avLst/>
          </a:prstGeom>
        </p:spPr>
      </p:pic>
      <p:pic>
        <p:nvPicPr>
          <p:cNvPr id="12" name="Picture 11">
            <a:extLst>
              <a:ext uri="{FF2B5EF4-FFF2-40B4-BE49-F238E27FC236}">
                <a16:creationId xmlns:a16="http://schemas.microsoft.com/office/drawing/2014/main" id="{1C2230D3-A04D-4A43-B41E-E382DF0DD31C}"/>
              </a:ext>
            </a:extLst>
          </p:cNvPr>
          <p:cNvPicPr>
            <a:picLocks noChangeAspect="1"/>
          </p:cNvPicPr>
          <p:nvPr/>
        </p:nvPicPr>
        <p:blipFill>
          <a:blip r:embed="rId8"/>
          <a:stretch>
            <a:fillRect/>
          </a:stretch>
        </p:blipFill>
        <p:spPr>
          <a:xfrm>
            <a:off x="161026" y="5266630"/>
            <a:ext cx="5883215" cy="737941"/>
          </a:xfrm>
          <a:prstGeom prst="rect">
            <a:avLst/>
          </a:prstGeom>
        </p:spPr>
      </p:pic>
      <p:pic>
        <p:nvPicPr>
          <p:cNvPr id="13" name="Picture 12">
            <a:extLst>
              <a:ext uri="{FF2B5EF4-FFF2-40B4-BE49-F238E27FC236}">
                <a16:creationId xmlns:a16="http://schemas.microsoft.com/office/drawing/2014/main" id="{F3436E7D-8FF9-4F97-AA49-3CE58A166CE4}"/>
              </a:ext>
            </a:extLst>
          </p:cNvPr>
          <p:cNvPicPr>
            <a:picLocks noChangeAspect="1"/>
          </p:cNvPicPr>
          <p:nvPr/>
        </p:nvPicPr>
        <p:blipFill>
          <a:blip r:embed="rId9"/>
          <a:stretch>
            <a:fillRect/>
          </a:stretch>
        </p:blipFill>
        <p:spPr>
          <a:xfrm>
            <a:off x="4586962" y="4733999"/>
            <a:ext cx="7194430" cy="256435"/>
          </a:xfrm>
          <a:prstGeom prst="rect">
            <a:avLst/>
          </a:prstGeom>
        </p:spPr>
      </p:pic>
      <p:pic>
        <p:nvPicPr>
          <p:cNvPr id="6" name="Picture 5">
            <a:extLst>
              <a:ext uri="{FF2B5EF4-FFF2-40B4-BE49-F238E27FC236}">
                <a16:creationId xmlns:a16="http://schemas.microsoft.com/office/drawing/2014/main" id="{5F444DF7-A5E8-4AF2-86E4-948A568BB4E0}"/>
              </a:ext>
            </a:extLst>
          </p:cNvPr>
          <p:cNvPicPr>
            <a:picLocks noChangeAspect="1"/>
          </p:cNvPicPr>
          <p:nvPr/>
        </p:nvPicPr>
        <p:blipFill>
          <a:blip r:embed="rId10"/>
          <a:stretch>
            <a:fillRect/>
          </a:stretch>
        </p:blipFill>
        <p:spPr>
          <a:xfrm>
            <a:off x="410608" y="4689820"/>
            <a:ext cx="3823123" cy="682998"/>
          </a:xfrm>
          <a:prstGeom prst="rect">
            <a:avLst/>
          </a:prstGeom>
        </p:spPr>
      </p:pic>
      <p:pic>
        <p:nvPicPr>
          <p:cNvPr id="11" name="Picture 10">
            <a:extLst>
              <a:ext uri="{FF2B5EF4-FFF2-40B4-BE49-F238E27FC236}">
                <a16:creationId xmlns:a16="http://schemas.microsoft.com/office/drawing/2014/main" id="{42315F9D-0716-4219-98C2-EFC6216AD9C3}"/>
              </a:ext>
            </a:extLst>
          </p:cNvPr>
          <p:cNvPicPr>
            <a:picLocks noChangeAspect="1"/>
          </p:cNvPicPr>
          <p:nvPr/>
        </p:nvPicPr>
        <p:blipFill>
          <a:blip r:embed="rId11"/>
          <a:stretch>
            <a:fillRect/>
          </a:stretch>
        </p:blipFill>
        <p:spPr>
          <a:xfrm>
            <a:off x="5333037" y="3903261"/>
            <a:ext cx="2719163" cy="487695"/>
          </a:xfrm>
          <a:prstGeom prst="rect">
            <a:avLst/>
          </a:prstGeom>
        </p:spPr>
      </p:pic>
      <p:pic>
        <p:nvPicPr>
          <p:cNvPr id="14" name="Picture 13">
            <a:extLst>
              <a:ext uri="{FF2B5EF4-FFF2-40B4-BE49-F238E27FC236}">
                <a16:creationId xmlns:a16="http://schemas.microsoft.com/office/drawing/2014/main" id="{05411592-7150-415F-B59B-F171D8C8CE9F}"/>
              </a:ext>
            </a:extLst>
          </p:cNvPr>
          <p:cNvPicPr>
            <a:picLocks noChangeAspect="1"/>
          </p:cNvPicPr>
          <p:nvPr/>
        </p:nvPicPr>
        <p:blipFill>
          <a:blip r:embed="rId12"/>
          <a:stretch>
            <a:fillRect/>
          </a:stretch>
        </p:blipFill>
        <p:spPr>
          <a:xfrm>
            <a:off x="345739" y="4074465"/>
            <a:ext cx="5080983" cy="546342"/>
          </a:xfrm>
          <a:prstGeom prst="rect">
            <a:avLst/>
          </a:prstGeom>
        </p:spPr>
      </p:pic>
      <p:pic>
        <p:nvPicPr>
          <p:cNvPr id="15" name="Picture 14">
            <a:extLst>
              <a:ext uri="{FF2B5EF4-FFF2-40B4-BE49-F238E27FC236}">
                <a16:creationId xmlns:a16="http://schemas.microsoft.com/office/drawing/2014/main" id="{78E9F328-FB11-44FD-9D83-7FDF9C2C563F}"/>
              </a:ext>
            </a:extLst>
          </p:cNvPr>
          <p:cNvPicPr>
            <a:picLocks noChangeAspect="1"/>
          </p:cNvPicPr>
          <p:nvPr/>
        </p:nvPicPr>
        <p:blipFill>
          <a:blip r:embed="rId13"/>
          <a:stretch>
            <a:fillRect/>
          </a:stretch>
        </p:blipFill>
        <p:spPr>
          <a:xfrm>
            <a:off x="2035380" y="4681196"/>
            <a:ext cx="4396701" cy="431613"/>
          </a:xfrm>
          <a:prstGeom prst="rect">
            <a:avLst/>
          </a:prstGeom>
        </p:spPr>
      </p:pic>
      <p:pic>
        <p:nvPicPr>
          <p:cNvPr id="16" name="Picture 15">
            <a:extLst>
              <a:ext uri="{FF2B5EF4-FFF2-40B4-BE49-F238E27FC236}">
                <a16:creationId xmlns:a16="http://schemas.microsoft.com/office/drawing/2014/main" id="{8C06FA81-166A-4DFF-AA71-FA5E73A777FD}"/>
              </a:ext>
            </a:extLst>
          </p:cNvPr>
          <p:cNvPicPr>
            <a:picLocks noChangeAspect="1"/>
          </p:cNvPicPr>
          <p:nvPr/>
        </p:nvPicPr>
        <p:blipFill>
          <a:blip r:embed="rId14"/>
          <a:stretch>
            <a:fillRect/>
          </a:stretch>
        </p:blipFill>
        <p:spPr>
          <a:xfrm>
            <a:off x="227970" y="3331647"/>
            <a:ext cx="2727284" cy="1375583"/>
          </a:xfrm>
          <a:prstGeom prst="rect">
            <a:avLst/>
          </a:prstGeom>
        </p:spPr>
      </p:pic>
      <p:pic>
        <p:nvPicPr>
          <p:cNvPr id="17" name="Picture 16">
            <a:extLst>
              <a:ext uri="{FF2B5EF4-FFF2-40B4-BE49-F238E27FC236}">
                <a16:creationId xmlns:a16="http://schemas.microsoft.com/office/drawing/2014/main" id="{0E942E6C-6E86-4F85-80AE-48FBFAE52715}"/>
              </a:ext>
            </a:extLst>
          </p:cNvPr>
          <p:cNvPicPr>
            <a:picLocks noChangeAspect="1"/>
          </p:cNvPicPr>
          <p:nvPr/>
        </p:nvPicPr>
        <p:blipFill>
          <a:blip r:embed="rId15"/>
          <a:stretch>
            <a:fillRect/>
          </a:stretch>
        </p:blipFill>
        <p:spPr>
          <a:xfrm>
            <a:off x="2680446" y="3845058"/>
            <a:ext cx="4171531" cy="392740"/>
          </a:xfrm>
          <a:prstGeom prst="rect">
            <a:avLst/>
          </a:prstGeom>
        </p:spPr>
      </p:pic>
      <p:pic>
        <p:nvPicPr>
          <p:cNvPr id="18" name="Picture 17">
            <a:extLst>
              <a:ext uri="{FF2B5EF4-FFF2-40B4-BE49-F238E27FC236}">
                <a16:creationId xmlns:a16="http://schemas.microsoft.com/office/drawing/2014/main" id="{D2605BF7-5728-40F3-AE56-97DA99A76A48}"/>
              </a:ext>
            </a:extLst>
          </p:cNvPr>
          <p:cNvPicPr>
            <a:picLocks noChangeAspect="1"/>
          </p:cNvPicPr>
          <p:nvPr/>
        </p:nvPicPr>
        <p:blipFill>
          <a:blip r:embed="rId16"/>
          <a:stretch>
            <a:fillRect/>
          </a:stretch>
        </p:blipFill>
        <p:spPr>
          <a:xfrm>
            <a:off x="2134901" y="4878227"/>
            <a:ext cx="5690379" cy="1066329"/>
          </a:xfrm>
          <a:prstGeom prst="rect">
            <a:avLst/>
          </a:prstGeom>
        </p:spPr>
      </p:pic>
      <p:pic>
        <p:nvPicPr>
          <p:cNvPr id="19" name="Picture 18">
            <a:extLst>
              <a:ext uri="{FF2B5EF4-FFF2-40B4-BE49-F238E27FC236}">
                <a16:creationId xmlns:a16="http://schemas.microsoft.com/office/drawing/2014/main" id="{9A142BC0-521B-47B4-8CE3-C4B13E7643B0}"/>
              </a:ext>
            </a:extLst>
          </p:cNvPr>
          <p:cNvPicPr>
            <a:picLocks noChangeAspect="1"/>
          </p:cNvPicPr>
          <p:nvPr/>
        </p:nvPicPr>
        <p:blipFill>
          <a:blip r:embed="rId17"/>
          <a:stretch>
            <a:fillRect/>
          </a:stretch>
        </p:blipFill>
        <p:spPr>
          <a:xfrm>
            <a:off x="3996012" y="5034128"/>
            <a:ext cx="6364858" cy="364550"/>
          </a:xfrm>
          <a:prstGeom prst="rect">
            <a:avLst/>
          </a:prstGeom>
        </p:spPr>
      </p:pic>
      <p:pic>
        <p:nvPicPr>
          <p:cNvPr id="20" name="Picture 19">
            <a:extLst>
              <a:ext uri="{FF2B5EF4-FFF2-40B4-BE49-F238E27FC236}">
                <a16:creationId xmlns:a16="http://schemas.microsoft.com/office/drawing/2014/main" id="{9D4F1AEF-CE0F-4E23-9321-203BAB1D5406}"/>
              </a:ext>
            </a:extLst>
          </p:cNvPr>
          <p:cNvPicPr>
            <a:picLocks noChangeAspect="1"/>
          </p:cNvPicPr>
          <p:nvPr/>
        </p:nvPicPr>
        <p:blipFill>
          <a:blip r:embed="rId18"/>
          <a:stretch>
            <a:fillRect/>
          </a:stretch>
        </p:blipFill>
        <p:spPr>
          <a:xfrm>
            <a:off x="5702580" y="5224236"/>
            <a:ext cx="3056415" cy="564910"/>
          </a:xfrm>
          <a:prstGeom prst="rect">
            <a:avLst/>
          </a:prstGeom>
        </p:spPr>
      </p:pic>
      <p:pic>
        <p:nvPicPr>
          <p:cNvPr id="21" name="Picture 20">
            <a:extLst>
              <a:ext uri="{FF2B5EF4-FFF2-40B4-BE49-F238E27FC236}">
                <a16:creationId xmlns:a16="http://schemas.microsoft.com/office/drawing/2014/main" id="{E017C58A-4641-4C53-AF16-7E093BD1B3C1}"/>
              </a:ext>
            </a:extLst>
          </p:cNvPr>
          <p:cNvPicPr>
            <a:picLocks noChangeAspect="1"/>
          </p:cNvPicPr>
          <p:nvPr/>
        </p:nvPicPr>
        <p:blipFill>
          <a:blip r:embed="rId19"/>
          <a:stretch>
            <a:fillRect/>
          </a:stretch>
        </p:blipFill>
        <p:spPr>
          <a:xfrm>
            <a:off x="3394667" y="2484332"/>
            <a:ext cx="4064109" cy="364423"/>
          </a:xfrm>
          <a:prstGeom prst="rect">
            <a:avLst/>
          </a:prstGeom>
        </p:spPr>
      </p:pic>
      <p:pic>
        <p:nvPicPr>
          <p:cNvPr id="22" name="Picture 21">
            <a:extLst>
              <a:ext uri="{FF2B5EF4-FFF2-40B4-BE49-F238E27FC236}">
                <a16:creationId xmlns:a16="http://schemas.microsoft.com/office/drawing/2014/main" id="{F7D8E2A7-A06E-4ACA-A4F8-451F6752B1CD}"/>
              </a:ext>
            </a:extLst>
          </p:cNvPr>
          <p:cNvPicPr>
            <a:picLocks noChangeAspect="1"/>
          </p:cNvPicPr>
          <p:nvPr/>
        </p:nvPicPr>
        <p:blipFill>
          <a:blip r:embed="rId20"/>
          <a:stretch>
            <a:fillRect/>
          </a:stretch>
        </p:blipFill>
        <p:spPr>
          <a:xfrm>
            <a:off x="7163772" y="4160260"/>
            <a:ext cx="4333271" cy="501625"/>
          </a:xfrm>
          <a:prstGeom prst="rect">
            <a:avLst/>
          </a:prstGeom>
        </p:spPr>
      </p:pic>
      <p:pic>
        <p:nvPicPr>
          <p:cNvPr id="23" name="Picture 22">
            <a:extLst>
              <a:ext uri="{FF2B5EF4-FFF2-40B4-BE49-F238E27FC236}">
                <a16:creationId xmlns:a16="http://schemas.microsoft.com/office/drawing/2014/main" id="{BFA1B680-3248-4693-9C48-7876EEAEEAD3}"/>
              </a:ext>
            </a:extLst>
          </p:cNvPr>
          <p:cNvPicPr>
            <a:picLocks noChangeAspect="1"/>
          </p:cNvPicPr>
          <p:nvPr/>
        </p:nvPicPr>
        <p:blipFill>
          <a:blip r:embed="rId21"/>
          <a:stretch>
            <a:fillRect/>
          </a:stretch>
        </p:blipFill>
        <p:spPr>
          <a:xfrm>
            <a:off x="5578778" y="5068117"/>
            <a:ext cx="4493003" cy="705122"/>
          </a:xfrm>
          <a:prstGeom prst="rect">
            <a:avLst/>
          </a:prstGeom>
        </p:spPr>
      </p:pic>
      <p:pic>
        <p:nvPicPr>
          <p:cNvPr id="24" name="Picture 23">
            <a:extLst>
              <a:ext uri="{FF2B5EF4-FFF2-40B4-BE49-F238E27FC236}">
                <a16:creationId xmlns:a16="http://schemas.microsoft.com/office/drawing/2014/main" id="{D3A89C6F-9DBE-470D-BD08-4C11AA117241}"/>
              </a:ext>
            </a:extLst>
          </p:cNvPr>
          <p:cNvPicPr>
            <a:picLocks noChangeAspect="1"/>
          </p:cNvPicPr>
          <p:nvPr/>
        </p:nvPicPr>
        <p:blipFill>
          <a:blip r:embed="rId22"/>
          <a:stretch>
            <a:fillRect/>
          </a:stretch>
        </p:blipFill>
        <p:spPr>
          <a:xfrm>
            <a:off x="577909" y="3379719"/>
            <a:ext cx="3488519" cy="255703"/>
          </a:xfrm>
          <a:prstGeom prst="rect">
            <a:avLst/>
          </a:prstGeom>
        </p:spPr>
      </p:pic>
    </p:spTree>
    <p:extLst>
      <p:ext uri="{BB962C8B-B14F-4D97-AF65-F5344CB8AC3E}">
        <p14:creationId xmlns:p14="http://schemas.microsoft.com/office/powerpoint/2010/main" val="180449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20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nodeType="afterEffect">
                                  <p:stCondLst>
                                    <p:cond delay="20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nodeType="afterEffect">
                                  <p:stCondLst>
                                    <p:cond delay="20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nodeType="afterEffect">
                                  <p:stCondLst>
                                    <p:cond delay="20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nodeType="afterEffect">
                                  <p:stCondLst>
                                    <p:cond delay="200"/>
                                  </p:stCondLst>
                                  <p:childTnLst>
                                    <p:set>
                                      <p:cBhvr>
                                        <p:cTn id="23" dur="1" fill="hold">
                                          <p:stCondLst>
                                            <p:cond delay="0"/>
                                          </p:stCondLst>
                                        </p:cTn>
                                        <p:tgtEl>
                                          <p:spTgt spid="12"/>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20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1200"/>
                            </p:stCondLst>
                            <p:childTnLst>
                              <p:par>
                                <p:cTn id="28" presetID="1" presetClass="entr" presetSubtype="0" fill="hold" nodeType="afterEffect">
                                  <p:stCondLst>
                                    <p:cond delay="20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1400"/>
                            </p:stCondLst>
                            <p:childTnLst>
                              <p:par>
                                <p:cTn id="31" presetID="1" presetClass="entr" presetSubtype="0" fill="hold" nodeType="afterEffect">
                                  <p:stCondLst>
                                    <p:cond delay="20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1600"/>
                            </p:stCondLst>
                            <p:childTnLst>
                              <p:par>
                                <p:cTn id="34" presetID="1" presetClass="entr" presetSubtype="0" fill="hold" nodeType="afterEffect">
                                  <p:stCondLst>
                                    <p:cond delay="200"/>
                                  </p:stCondLst>
                                  <p:childTnLst>
                                    <p:set>
                                      <p:cBhvr>
                                        <p:cTn id="35" dur="1" fill="hold">
                                          <p:stCondLst>
                                            <p:cond delay="0"/>
                                          </p:stCondLst>
                                        </p:cTn>
                                        <p:tgtEl>
                                          <p:spTgt spid="14"/>
                                        </p:tgtEl>
                                        <p:attrNameLst>
                                          <p:attrName>style.visibility</p:attrName>
                                        </p:attrNameLst>
                                      </p:cBhvr>
                                      <p:to>
                                        <p:strVal val="visible"/>
                                      </p:to>
                                    </p:set>
                                  </p:childTnLst>
                                </p:cTn>
                              </p:par>
                            </p:childTnLst>
                          </p:cTn>
                        </p:par>
                        <p:par>
                          <p:cTn id="36" fill="hold">
                            <p:stCondLst>
                              <p:cond delay="1800"/>
                            </p:stCondLst>
                            <p:childTnLst>
                              <p:par>
                                <p:cTn id="37" presetID="1" presetClass="entr" presetSubtype="0" fill="hold" nodeType="afterEffect">
                                  <p:stCondLst>
                                    <p:cond delay="20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nodeType="afterEffect">
                                  <p:stCondLst>
                                    <p:cond delay="200"/>
                                  </p:stCondLst>
                                  <p:childTnLst>
                                    <p:set>
                                      <p:cBhvr>
                                        <p:cTn id="41" dur="1" fill="hold">
                                          <p:stCondLst>
                                            <p:cond delay="0"/>
                                          </p:stCondLst>
                                        </p:cTn>
                                        <p:tgtEl>
                                          <p:spTgt spid="16"/>
                                        </p:tgtEl>
                                        <p:attrNameLst>
                                          <p:attrName>style.visibility</p:attrName>
                                        </p:attrNameLst>
                                      </p:cBhvr>
                                      <p:to>
                                        <p:strVal val="visible"/>
                                      </p:to>
                                    </p:set>
                                  </p:childTnLst>
                                </p:cTn>
                              </p:par>
                            </p:childTnLst>
                          </p:cTn>
                        </p:par>
                        <p:par>
                          <p:cTn id="42" fill="hold">
                            <p:stCondLst>
                              <p:cond delay="2200"/>
                            </p:stCondLst>
                            <p:childTnLst>
                              <p:par>
                                <p:cTn id="43" presetID="1" presetClass="entr" presetSubtype="0" fill="hold" nodeType="afterEffect">
                                  <p:stCondLst>
                                    <p:cond delay="200"/>
                                  </p:stCondLst>
                                  <p:childTnLst>
                                    <p:set>
                                      <p:cBhvr>
                                        <p:cTn id="44" dur="1" fill="hold">
                                          <p:stCondLst>
                                            <p:cond delay="0"/>
                                          </p:stCondLst>
                                        </p:cTn>
                                        <p:tgtEl>
                                          <p:spTgt spid="17"/>
                                        </p:tgtEl>
                                        <p:attrNameLst>
                                          <p:attrName>style.visibility</p:attrName>
                                        </p:attrNameLst>
                                      </p:cBhvr>
                                      <p:to>
                                        <p:strVal val="visible"/>
                                      </p:to>
                                    </p:set>
                                  </p:childTnLst>
                                </p:cTn>
                              </p:par>
                            </p:childTnLst>
                          </p:cTn>
                        </p:par>
                        <p:par>
                          <p:cTn id="45" fill="hold">
                            <p:stCondLst>
                              <p:cond delay="2400"/>
                            </p:stCondLst>
                            <p:childTnLst>
                              <p:par>
                                <p:cTn id="46" presetID="1" presetClass="entr" presetSubtype="0" fill="hold" nodeType="afterEffect">
                                  <p:stCondLst>
                                    <p:cond delay="20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2600"/>
                            </p:stCondLst>
                            <p:childTnLst>
                              <p:par>
                                <p:cTn id="49" presetID="1" presetClass="entr" presetSubtype="0" fill="hold" nodeType="afterEffect">
                                  <p:stCondLst>
                                    <p:cond delay="200"/>
                                  </p:stCondLst>
                                  <p:childTnLst>
                                    <p:set>
                                      <p:cBhvr>
                                        <p:cTn id="50" dur="1" fill="hold">
                                          <p:stCondLst>
                                            <p:cond delay="0"/>
                                          </p:stCondLst>
                                        </p:cTn>
                                        <p:tgtEl>
                                          <p:spTgt spid="19"/>
                                        </p:tgtEl>
                                        <p:attrNameLst>
                                          <p:attrName>style.visibility</p:attrName>
                                        </p:attrNameLst>
                                      </p:cBhvr>
                                      <p:to>
                                        <p:strVal val="visible"/>
                                      </p:to>
                                    </p:set>
                                  </p:childTnLst>
                                </p:cTn>
                              </p:par>
                            </p:childTnLst>
                          </p:cTn>
                        </p:par>
                        <p:par>
                          <p:cTn id="51" fill="hold">
                            <p:stCondLst>
                              <p:cond delay="2800"/>
                            </p:stCondLst>
                            <p:childTnLst>
                              <p:par>
                                <p:cTn id="52" presetID="1" presetClass="entr" presetSubtype="0" fill="hold" nodeType="afterEffect">
                                  <p:stCondLst>
                                    <p:cond delay="200"/>
                                  </p:stCondLst>
                                  <p:childTnLst>
                                    <p:set>
                                      <p:cBhvr>
                                        <p:cTn id="53" dur="1" fill="hold">
                                          <p:stCondLst>
                                            <p:cond delay="0"/>
                                          </p:stCondLst>
                                        </p:cTn>
                                        <p:tgtEl>
                                          <p:spTgt spid="20"/>
                                        </p:tgtEl>
                                        <p:attrNameLst>
                                          <p:attrName>style.visibility</p:attrName>
                                        </p:attrNameLst>
                                      </p:cBhvr>
                                      <p:to>
                                        <p:strVal val="visible"/>
                                      </p:to>
                                    </p:set>
                                  </p:childTnLst>
                                </p:cTn>
                              </p:par>
                            </p:childTnLst>
                          </p:cTn>
                        </p:par>
                        <p:par>
                          <p:cTn id="54" fill="hold">
                            <p:stCondLst>
                              <p:cond delay="3000"/>
                            </p:stCondLst>
                            <p:childTnLst>
                              <p:par>
                                <p:cTn id="55" presetID="1" presetClass="entr" presetSubtype="0" fill="hold" nodeType="afterEffect">
                                  <p:stCondLst>
                                    <p:cond delay="200"/>
                                  </p:stCondLst>
                                  <p:childTnLst>
                                    <p:set>
                                      <p:cBhvr>
                                        <p:cTn id="56" dur="1" fill="hold">
                                          <p:stCondLst>
                                            <p:cond delay="0"/>
                                          </p:stCondLst>
                                        </p:cTn>
                                        <p:tgtEl>
                                          <p:spTgt spid="21"/>
                                        </p:tgtEl>
                                        <p:attrNameLst>
                                          <p:attrName>style.visibility</p:attrName>
                                        </p:attrNameLst>
                                      </p:cBhvr>
                                      <p:to>
                                        <p:strVal val="visible"/>
                                      </p:to>
                                    </p:set>
                                  </p:childTnLst>
                                </p:cTn>
                              </p:par>
                            </p:childTnLst>
                          </p:cTn>
                        </p:par>
                        <p:par>
                          <p:cTn id="57" fill="hold">
                            <p:stCondLst>
                              <p:cond delay="3200"/>
                            </p:stCondLst>
                            <p:childTnLst>
                              <p:par>
                                <p:cTn id="58" presetID="1" presetClass="entr" presetSubtype="0" fill="hold" nodeType="afterEffect">
                                  <p:stCondLst>
                                    <p:cond delay="200"/>
                                  </p:stCondLst>
                                  <p:childTnLst>
                                    <p:set>
                                      <p:cBhvr>
                                        <p:cTn id="59" dur="1" fill="hold">
                                          <p:stCondLst>
                                            <p:cond delay="0"/>
                                          </p:stCondLst>
                                        </p:cTn>
                                        <p:tgtEl>
                                          <p:spTgt spid="22"/>
                                        </p:tgtEl>
                                        <p:attrNameLst>
                                          <p:attrName>style.visibility</p:attrName>
                                        </p:attrNameLst>
                                      </p:cBhvr>
                                      <p:to>
                                        <p:strVal val="visible"/>
                                      </p:to>
                                    </p:set>
                                  </p:childTnLst>
                                </p:cTn>
                              </p:par>
                            </p:childTnLst>
                          </p:cTn>
                        </p:par>
                        <p:par>
                          <p:cTn id="60" fill="hold">
                            <p:stCondLst>
                              <p:cond delay="3400"/>
                            </p:stCondLst>
                            <p:childTnLst>
                              <p:par>
                                <p:cTn id="61" presetID="1" presetClass="entr" presetSubtype="0" fill="hold" nodeType="afterEffect">
                                  <p:stCondLst>
                                    <p:cond delay="200"/>
                                  </p:stCondLst>
                                  <p:childTnLst>
                                    <p:set>
                                      <p:cBhvr>
                                        <p:cTn id="62" dur="1" fill="hold">
                                          <p:stCondLst>
                                            <p:cond delay="0"/>
                                          </p:stCondLst>
                                        </p:cTn>
                                        <p:tgtEl>
                                          <p:spTgt spid="23"/>
                                        </p:tgtEl>
                                        <p:attrNameLst>
                                          <p:attrName>style.visibility</p:attrName>
                                        </p:attrNameLst>
                                      </p:cBhvr>
                                      <p:to>
                                        <p:strVal val="visible"/>
                                      </p:to>
                                    </p:set>
                                  </p:childTnLst>
                                </p:cTn>
                              </p:par>
                            </p:childTnLst>
                          </p:cTn>
                        </p:par>
                        <p:par>
                          <p:cTn id="63" fill="hold">
                            <p:stCondLst>
                              <p:cond delay="3600"/>
                            </p:stCondLst>
                            <p:childTnLst>
                              <p:par>
                                <p:cTn id="64" presetID="1" presetClass="entr" presetSubtype="0" fill="hold" nodeType="afterEffect">
                                  <p:stCondLst>
                                    <p:cond delay="20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nodeType="withEffect">
                                  <p:stCondLst>
                                    <p:cond delay="200"/>
                                  </p:stCondLst>
                                  <p:childTnLst>
                                    <p:set>
                                      <p:cBhvr>
                                        <p:cTn id="6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LAGORIO\Jay (jay@lagor.io)</a:t>
            </a:r>
          </a:p>
          <a:p>
            <a:r>
              <a:rPr lang="en-US" dirty="0"/>
              <a:t>B.S. Computer Science, UMBC (2008)</a:t>
            </a:r>
          </a:p>
          <a:p>
            <a:r>
              <a:rPr lang="en-US" dirty="0"/>
              <a:t>M. Eng. Electrical Engineering, NPS (2015)</a:t>
            </a:r>
          </a:p>
          <a:p>
            <a:r>
              <a:rPr lang="en-US" dirty="0"/>
              <a:t>CISSP, various SANS certifications over the years</a:t>
            </a:r>
          </a:p>
          <a:p>
            <a:r>
              <a:rPr lang="en-US" dirty="0"/>
              <a:t>Developer, IT Consultant, Private Investigator</a:t>
            </a:r>
          </a:p>
          <a:p>
            <a:pPr lvl="1"/>
            <a:r>
              <a:rPr lang="en-US" dirty="0"/>
              <a:t>Projects at UMBC as a student, many projects thereafter</a:t>
            </a:r>
          </a:p>
          <a:p>
            <a:pPr lvl="1"/>
            <a:r>
              <a:rPr lang="en-US" dirty="0"/>
              <a:t>Maryland-based Ambulance company</a:t>
            </a:r>
          </a:p>
          <a:p>
            <a:pPr lvl="1"/>
            <a:r>
              <a:rPr lang="en-US" dirty="0"/>
              <a:t>Other sectors, and myself</a:t>
            </a:r>
          </a:p>
        </p:txBody>
      </p:sp>
    </p:spTree>
    <p:extLst>
      <p:ext uri="{BB962C8B-B14F-4D97-AF65-F5344CB8AC3E}">
        <p14:creationId xmlns:p14="http://schemas.microsoft.com/office/powerpoint/2010/main" val="253796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47B6A116-5935-4E15-B542-D4A87486FE81}"/>
              </a:ext>
            </a:extLst>
          </p:cNvPr>
          <p:cNvPicPr>
            <a:picLocks noChangeAspect="1"/>
          </p:cNvPicPr>
          <p:nvPr/>
        </p:nvPicPr>
        <p:blipFill>
          <a:blip r:embed="rId2"/>
          <a:stretch>
            <a:fillRect/>
          </a:stretch>
        </p:blipFill>
        <p:spPr>
          <a:xfrm>
            <a:off x="885600" y="1825625"/>
            <a:ext cx="8973284" cy="984250"/>
          </a:xfrm>
          <a:prstGeom prst="rect">
            <a:avLst/>
          </a:prstGeom>
        </p:spPr>
      </p:pic>
      <p:pic>
        <p:nvPicPr>
          <p:cNvPr id="7" name="Picture 6">
            <a:extLst>
              <a:ext uri="{FF2B5EF4-FFF2-40B4-BE49-F238E27FC236}">
                <a16:creationId xmlns:a16="http://schemas.microsoft.com/office/drawing/2014/main" id="{B5D421E3-EFCC-4C5A-93C2-30776335A3E2}"/>
              </a:ext>
            </a:extLst>
          </p:cNvPr>
          <p:cNvPicPr>
            <a:picLocks noChangeAspect="1"/>
          </p:cNvPicPr>
          <p:nvPr/>
        </p:nvPicPr>
        <p:blipFill>
          <a:blip r:embed="rId3"/>
          <a:stretch>
            <a:fillRect/>
          </a:stretch>
        </p:blipFill>
        <p:spPr>
          <a:xfrm>
            <a:off x="4420499" y="2944812"/>
            <a:ext cx="3351002" cy="3862387"/>
          </a:xfrm>
          <a:prstGeom prst="rect">
            <a:avLst/>
          </a:prstGeom>
        </p:spPr>
      </p:pic>
    </p:spTree>
    <p:extLst>
      <p:ext uri="{BB962C8B-B14F-4D97-AF65-F5344CB8AC3E}">
        <p14:creationId xmlns:p14="http://schemas.microsoft.com/office/powerpoint/2010/main" val="23689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7DB84EAE-395E-450E-BD1E-9519E67056C0}"/>
              </a:ext>
            </a:extLst>
          </p:cNvPr>
          <p:cNvPicPr>
            <a:picLocks noChangeAspect="1"/>
          </p:cNvPicPr>
          <p:nvPr/>
        </p:nvPicPr>
        <p:blipFill>
          <a:blip r:embed="rId2"/>
          <a:stretch>
            <a:fillRect/>
          </a:stretch>
        </p:blipFill>
        <p:spPr>
          <a:xfrm>
            <a:off x="838200" y="1825625"/>
            <a:ext cx="5951102" cy="3077230"/>
          </a:xfrm>
          <a:prstGeom prst="rect">
            <a:avLst/>
          </a:prstGeom>
        </p:spPr>
      </p:pic>
      <p:pic>
        <p:nvPicPr>
          <p:cNvPr id="8" name="Picture 7">
            <a:extLst>
              <a:ext uri="{FF2B5EF4-FFF2-40B4-BE49-F238E27FC236}">
                <a16:creationId xmlns:a16="http://schemas.microsoft.com/office/drawing/2014/main" id="{71A02900-5C79-40F5-BBE9-A0ABC51BE93E}"/>
              </a:ext>
            </a:extLst>
          </p:cNvPr>
          <p:cNvPicPr>
            <a:picLocks noChangeAspect="1"/>
          </p:cNvPicPr>
          <p:nvPr/>
        </p:nvPicPr>
        <p:blipFill>
          <a:blip r:embed="rId3"/>
          <a:stretch>
            <a:fillRect/>
          </a:stretch>
        </p:blipFill>
        <p:spPr>
          <a:xfrm>
            <a:off x="6787918" y="3036944"/>
            <a:ext cx="4565881" cy="3152365"/>
          </a:xfrm>
          <a:prstGeom prst="rect">
            <a:avLst/>
          </a:prstGeom>
        </p:spPr>
      </p:pic>
    </p:spTree>
    <p:extLst>
      <p:ext uri="{BB962C8B-B14F-4D97-AF65-F5344CB8AC3E}">
        <p14:creationId xmlns:p14="http://schemas.microsoft.com/office/powerpoint/2010/main" val="191282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FB673B4-A7ED-4D09-A2D1-103F60AFB3C1}"/>
              </a:ext>
            </a:extLst>
          </p:cNvPr>
          <p:cNvPicPr>
            <a:picLocks noChangeAspect="1"/>
          </p:cNvPicPr>
          <p:nvPr/>
        </p:nvPicPr>
        <p:blipFill>
          <a:blip r:embed="rId2"/>
          <a:stretch>
            <a:fillRect/>
          </a:stretch>
        </p:blipFill>
        <p:spPr>
          <a:xfrm>
            <a:off x="838200" y="1825625"/>
            <a:ext cx="10602118" cy="1101605"/>
          </a:xfrm>
          <a:prstGeom prst="rect">
            <a:avLst/>
          </a:prstGeom>
        </p:spPr>
      </p:pic>
      <p:pic>
        <p:nvPicPr>
          <p:cNvPr id="5" name="Picture 4">
            <a:extLst>
              <a:ext uri="{FF2B5EF4-FFF2-40B4-BE49-F238E27FC236}">
                <a16:creationId xmlns:a16="http://schemas.microsoft.com/office/drawing/2014/main" id="{FBECEFCC-8F24-4D36-A017-280FD92951AF}"/>
              </a:ext>
            </a:extLst>
          </p:cNvPr>
          <p:cNvPicPr>
            <a:picLocks noChangeAspect="1"/>
          </p:cNvPicPr>
          <p:nvPr/>
        </p:nvPicPr>
        <p:blipFill>
          <a:blip r:embed="rId3"/>
          <a:stretch>
            <a:fillRect/>
          </a:stretch>
        </p:blipFill>
        <p:spPr>
          <a:xfrm>
            <a:off x="838200" y="3465147"/>
            <a:ext cx="10515600" cy="2459091"/>
          </a:xfrm>
          <a:prstGeom prst="rect">
            <a:avLst/>
          </a:prstGeom>
        </p:spPr>
      </p:pic>
    </p:spTree>
    <p:extLst>
      <p:ext uri="{BB962C8B-B14F-4D97-AF65-F5344CB8AC3E}">
        <p14:creationId xmlns:p14="http://schemas.microsoft.com/office/powerpoint/2010/main" val="351479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a:bodyPr>
          <a:lstStyle/>
          <a:p>
            <a:r>
              <a:rPr lang="en-US" dirty="0"/>
              <a:t>Buckets</a:t>
            </a:r>
          </a:p>
          <a:p>
            <a:endParaRPr lang="en-US" dirty="0"/>
          </a:p>
          <a:p>
            <a:endParaRPr lang="en-US" dirty="0"/>
          </a:p>
          <a:p>
            <a:endParaRPr lang="en-US" dirty="0"/>
          </a:p>
          <a:p>
            <a:endParaRPr lang="en-US" dirty="0"/>
          </a:p>
          <a:p>
            <a:r>
              <a:rPr lang="en-US" dirty="0"/>
              <a:t>M3U Playlists</a:t>
            </a:r>
          </a:p>
        </p:txBody>
      </p:sp>
      <p:pic>
        <p:nvPicPr>
          <p:cNvPr id="5" name="Picture 4">
            <a:extLst>
              <a:ext uri="{FF2B5EF4-FFF2-40B4-BE49-F238E27FC236}">
                <a16:creationId xmlns:a16="http://schemas.microsoft.com/office/drawing/2014/main" id="{DCE19B1B-4949-4494-BDC8-1A230639DFE5}"/>
              </a:ext>
            </a:extLst>
          </p:cNvPr>
          <p:cNvPicPr>
            <a:picLocks noChangeAspect="1"/>
          </p:cNvPicPr>
          <p:nvPr/>
        </p:nvPicPr>
        <p:blipFill>
          <a:blip r:embed="rId2"/>
          <a:stretch>
            <a:fillRect/>
          </a:stretch>
        </p:blipFill>
        <p:spPr>
          <a:xfrm>
            <a:off x="2783681" y="2404343"/>
            <a:ext cx="6624637" cy="1754667"/>
          </a:xfrm>
          <a:prstGeom prst="rect">
            <a:avLst/>
          </a:prstGeom>
        </p:spPr>
      </p:pic>
    </p:spTree>
    <p:extLst>
      <p:ext uri="{BB962C8B-B14F-4D97-AF65-F5344CB8AC3E}">
        <p14:creationId xmlns:p14="http://schemas.microsoft.com/office/powerpoint/2010/main" val="381856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6649AC-2C6E-4A92-821B-D2BBCE6F8AD0}"/>
              </a:ext>
            </a:extLst>
          </p:cNvPr>
          <p:cNvPicPr>
            <a:picLocks noChangeAspect="1"/>
          </p:cNvPicPr>
          <p:nvPr/>
        </p:nvPicPr>
        <p:blipFill>
          <a:blip r:embed="rId2"/>
          <a:stretch>
            <a:fillRect/>
          </a:stretch>
        </p:blipFill>
        <p:spPr>
          <a:xfrm>
            <a:off x="3103273" y="2246417"/>
            <a:ext cx="13175077" cy="2837268"/>
          </a:xfrm>
          <a:prstGeom prst="rect">
            <a:avLst/>
          </a:prstGeom>
        </p:spPr>
      </p:pic>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Any Results?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lnSpcReduction="10000"/>
          </a:bodyPr>
          <a:lstStyle/>
          <a:p>
            <a:r>
              <a:rPr lang="en-US" dirty="0"/>
              <a:t>Too many private keys. So many private keys.</a:t>
            </a:r>
          </a:p>
          <a:p>
            <a:endParaRPr lang="en-US" dirty="0"/>
          </a:p>
          <a:p>
            <a:endParaRPr lang="en-US" dirty="0"/>
          </a:p>
          <a:p>
            <a:endParaRPr lang="en-US" dirty="0"/>
          </a:p>
          <a:p>
            <a:endParaRPr lang="en-US" dirty="0"/>
          </a:p>
          <a:p>
            <a:endParaRPr lang="en-US" dirty="0"/>
          </a:p>
          <a:p>
            <a:endParaRPr lang="en-US" dirty="0"/>
          </a:p>
          <a:p>
            <a:r>
              <a:rPr lang="en-US" dirty="0"/>
              <a:t>Admin creds to a Taiwanese social media service in the making – which had passports and user profile pictures in the Bucket.</a:t>
            </a:r>
          </a:p>
          <a:p>
            <a:endParaRPr lang="en-US" dirty="0"/>
          </a:p>
        </p:txBody>
      </p:sp>
      <p:pic>
        <p:nvPicPr>
          <p:cNvPr id="4" name="Picture 3">
            <a:extLst>
              <a:ext uri="{FF2B5EF4-FFF2-40B4-BE49-F238E27FC236}">
                <a16:creationId xmlns:a16="http://schemas.microsoft.com/office/drawing/2014/main" id="{E53B85ED-5FEE-4B6A-881F-A6D6BBBBA117}"/>
              </a:ext>
            </a:extLst>
          </p:cNvPr>
          <p:cNvPicPr>
            <a:picLocks noChangeAspect="1"/>
          </p:cNvPicPr>
          <p:nvPr/>
        </p:nvPicPr>
        <p:blipFill>
          <a:blip r:embed="rId3"/>
          <a:stretch>
            <a:fillRect/>
          </a:stretch>
        </p:blipFill>
        <p:spPr>
          <a:xfrm>
            <a:off x="3103273" y="2246417"/>
            <a:ext cx="5591175" cy="2634856"/>
          </a:xfrm>
          <a:prstGeom prst="rect">
            <a:avLst/>
          </a:prstGeom>
        </p:spPr>
      </p:pic>
      <p:pic>
        <p:nvPicPr>
          <p:cNvPr id="5" name="Picture 4">
            <a:extLst>
              <a:ext uri="{FF2B5EF4-FFF2-40B4-BE49-F238E27FC236}">
                <a16:creationId xmlns:a16="http://schemas.microsoft.com/office/drawing/2014/main" id="{A0E5EA3A-912F-4BD2-B2B1-52EEFC95E82D}"/>
              </a:ext>
            </a:extLst>
          </p:cNvPr>
          <p:cNvPicPr>
            <a:picLocks noChangeAspect="1"/>
          </p:cNvPicPr>
          <p:nvPr/>
        </p:nvPicPr>
        <p:blipFill>
          <a:blip r:embed="rId4"/>
          <a:stretch>
            <a:fillRect/>
          </a:stretch>
        </p:blipFill>
        <p:spPr>
          <a:xfrm>
            <a:off x="3103273" y="2307252"/>
            <a:ext cx="6203613" cy="2624852"/>
          </a:xfrm>
          <a:prstGeom prst="rect">
            <a:avLst/>
          </a:prstGeom>
        </p:spPr>
      </p:pic>
      <p:pic>
        <p:nvPicPr>
          <p:cNvPr id="6" name="Picture 5">
            <a:extLst>
              <a:ext uri="{FF2B5EF4-FFF2-40B4-BE49-F238E27FC236}">
                <a16:creationId xmlns:a16="http://schemas.microsoft.com/office/drawing/2014/main" id="{5095A29B-B9F7-487A-8A94-65FE3F20F5B1}"/>
              </a:ext>
            </a:extLst>
          </p:cNvPr>
          <p:cNvPicPr>
            <a:picLocks noChangeAspect="1"/>
          </p:cNvPicPr>
          <p:nvPr/>
        </p:nvPicPr>
        <p:blipFill>
          <a:blip r:embed="rId5"/>
          <a:stretch>
            <a:fillRect/>
          </a:stretch>
        </p:blipFill>
        <p:spPr>
          <a:xfrm>
            <a:off x="3103273" y="2246417"/>
            <a:ext cx="6156235" cy="2886930"/>
          </a:xfrm>
          <a:prstGeom prst="rect">
            <a:avLst/>
          </a:prstGeom>
        </p:spPr>
      </p:pic>
    </p:spTree>
    <p:extLst>
      <p:ext uri="{BB962C8B-B14F-4D97-AF65-F5344CB8AC3E}">
        <p14:creationId xmlns:p14="http://schemas.microsoft.com/office/powerpoint/2010/main" val="392828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r>
              <a:rPr lang="en-US" dirty="0"/>
              <a:t>Any Results?</a:t>
            </a:r>
          </a:p>
          <a:p>
            <a:pPr>
              <a:buFont typeface="Wingdings" panose="05000000000000000000" pitchFamily="2" charset="2"/>
              <a:buChar char="Ø"/>
            </a:pPr>
            <a:r>
              <a:rPr lang="en-US" b="1" dirty="0"/>
              <a:t>So What Do I Do?</a:t>
            </a:r>
          </a:p>
          <a:p>
            <a:r>
              <a:rPr lang="en-US" dirty="0"/>
              <a:t>What’s Next?</a:t>
            </a:r>
          </a:p>
          <a:p>
            <a:r>
              <a:rPr lang="en-US" dirty="0"/>
              <a:t>Questions?</a:t>
            </a:r>
          </a:p>
        </p:txBody>
      </p:sp>
    </p:spTree>
    <p:extLst>
      <p:ext uri="{BB962C8B-B14F-4D97-AF65-F5344CB8AC3E}">
        <p14:creationId xmlns:p14="http://schemas.microsoft.com/office/powerpoint/2010/main" val="3404082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Be hypervigilant about what kind of material you add to your project if you plan on making it open source.</a:t>
            </a:r>
          </a:p>
          <a:p>
            <a:r>
              <a:rPr lang="en-US" dirty="0"/>
              <a:t>Don’t pull API keys or cryptographic material from files in your project, pull them from your environment variables or files in your environment that exist outside the project.</a:t>
            </a:r>
          </a:p>
          <a:p>
            <a:pPr lvl="1"/>
            <a:r>
              <a:rPr lang="en-US" dirty="0"/>
              <a:t>Bonus: Now you can easily use different keys and cryptographic material in test and production!</a:t>
            </a:r>
          </a:p>
          <a:p>
            <a:r>
              <a:rPr lang="en-US" dirty="0"/>
              <a:t>Don’t use </a:t>
            </a:r>
            <a:r>
              <a:rPr lang="en-US" dirty="0" err="1"/>
              <a:t>Pastebin</a:t>
            </a:r>
            <a:r>
              <a:rPr lang="en-US" dirty="0"/>
              <a:t> as group chat, and if you do make sure any logging statements you put in there don’t contain sensitive information.</a:t>
            </a:r>
          </a:p>
        </p:txBody>
      </p:sp>
    </p:spTree>
    <p:extLst>
      <p:ext uri="{BB962C8B-B14F-4D97-AF65-F5344CB8AC3E}">
        <p14:creationId xmlns:p14="http://schemas.microsoft.com/office/powerpoint/2010/main" val="275512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What if it’s too late and you’ve already committed something sensitive to your repository?</a:t>
            </a:r>
          </a:p>
          <a:p>
            <a:pPr lvl="1"/>
            <a:r>
              <a:rPr lang="en-US" dirty="0"/>
              <a:t>You can’t just delete the file and commit the modification, you have to completely remove the file from the repository’s history.</a:t>
            </a:r>
          </a:p>
          <a:p>
            <a:r>
              <a:rPr lang="en-US" dirty="0"/>
              <a:t>You are super boned if your project is more than just you. Get ready for a full on side quest of suck.</a:t>
            </a:r>
          </a:p>
          <a:p>
            <a:r>
              <a:rPr lang="en-US" dirty="0"/>
              <a:t>Stephen </a:t>
            </a:r>
            <a:r>
              <a:rPr lang="en-US" dirty="0" err="1"/>
              <a:t>Ostermiller</a:t>
            </a:r>
            <a:r>
              <a:rPr lang="en-US" dirty="0"/>
              <a:t>:</a:t>
            </a:r>
          </a:p>
          <a:p>
            <a:pPr lvl="1"/>
            <a:r>
              <a:rPr lang="en-US" dirty="0"/>
              <a:t>I couldn’t find much about him, so maybe he’s just a guy, but he figured out all the gymnastics you have to do to get something out of Git for good.</a:t>
            </a:r>
          </a:p>
          <a:p>
            <a:pPr lvl="1"/>
            <a:r>
              <a:rPr lang="en-US" dirty="0"/>
              <a:t>https://blog.ostermiller.org/git-remove-from-history</a:t>
            </a:r>
          </a:p>
          <a:p>
            <a:pPr marL="0" indent="0">
              <a:buNone/>
            </a:pPr>
            <a:endParaRPr lang="en-US" dirty="0"/>
          </a:p>
        </p:txBody>
      </p:sp>
    </p:spTree>
    <p:extLst>
      <p:ext uri="{BB962C8B-B14F-4D97-AF65-F5344CB8AC3E}">
        <p14:creationId xmlns:p14="http://schemas.microsoft.com/office/powerpoint/2010/main" val="171949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How do you not open your Bucket to the world?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7390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pic>
        <p:nvPicPr>
          <p:cNvPr id="9" name="Content Placeholder 8">
            <a:extLst>
              <a:ext uri="{FF2B5EF4-FFF2-40B4-BE49-F238E27FC236}">
                <a16:creationId xmlns:a16="http://schemas.microsoft.com/office/drawing/2014/main" id="{A1D7DE82-E43F-4522-9C78-2F9603DFE8E3}"/>
              </a:ext>
            </a:extLst>
          </p:cNvPr>
          <p:cNvPicPr>
            <a:picLocks noGrp="1" noChangeAspect="1"/>
          </p:cNvPicPr>
          <p:nvPr>
            <p:ph idx="1"/>
          </p:nvPr>
        </p:nvPicPr>
        <p:blipFill>
          <a:blip r:embed="rId2"/>
          <a:stretch>
            <a:fillRect/>
          </a:stretch>
        </p:blipFill>
        <p:spPr>
          <a:xfrm>
            <a:off x="2475781" y="1690688"/>
            <a:ext cx="7240438" cy="3935020"/>
          </a:xfrm>
          <a:prstGeom prst="rect">
            <a:avLst/>
          </a:prstGeom>
        </p:spPr>
      </p:pic>
    </p:spTree>
    <p:extLst>
      <p:ext uri="{BB962C8B-B14F-4D97-AF65-F5344CB8AC3E}">
        <p14:creationId xmlns:p14="http://schemas.microsoft.com/office/powerpoint/2010/main" val="179410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Win32 C Developer, Windows enthusiast</a:t>
            </a:r>
          </a:p>
          <a:p>
            <a:pPr lvl="1"/>
            <a:r>
              <a:rPr lang="en-US" dirty="0" err="1"/>
              <a:t>WordCommands</a:t>
            </a:r>
            <a:r>
              <a:rPr lang="en-US" dirty="0"/>
              <a:t> for Pocket PC</a:t>
            </a:r>
          </a:p>
        </p:txBody>
      </p:sp>
      <p:pic>
        <p:nvPicPr>
          <p:cNvPr id="4" name="Picture 3">
            <a:extLst>
              <a:ext uri="{FF2B5EF4-FFF2-40B4-BE49-F238E27FC236}">
                <a16:creationId xmlns:a16="http://schemas.microsoft.com/office/drawing/2014/main" id="{AE311EEC-B070-4606-9C35-5CEC6AC55E35}"/>
              </a:ext>
            </a:extLst>
          </p:cNvPr>
          <p:cNvPicPr>
            <a:picLocks noChangeAspect="1"/>
          </p:cNvPicPr>
          <p:nvPr/>
        </p:nvPicPr>
        <p:blipFill>
          <a:blip r:embed="rId2"/>
          <a:stretch>
            <a:fillRect/>
          </a:stretch>
        </p:blipFill>
        <p:spPr>
          <a:xfrm>
            <a:off x="1604513" y="2678209"/>
            <a:ext cx="9109495" cy="3696607"/>
          </a:xfrm>
          <a:prstGeom prst="rect">
            <a:avLst/>
          </a:prstGeom>
        </p:spPr>
      </p:pic>
    </p:spTree>
    <p:extLst>
      <p:ext uri="{BB962C8B-B14F-4D97-AF65-F5344CB8AC3E}">
        <p14:creationId xmlns:p14="http://schemas.microsoft.com/office/powerpoint/2010/main" val="2830011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How do you not open your Bucket to the world?</a:t>
            </a:r>
          </a:p>
          <a:p>
            <a:pPr lvl="1"/>
            <a:r>
              <a:rPr lang="en-US" dirty="0"/>
              <a:t>Don’t do a goddamned thing.</a:t>
            </a:r>
          </a:p>
        </p:txBody>
      </p:sp>
      <p:pic>
        <p:nvPicPr>
          <p:cNvPr id="5" name="Picture 4">
            <a:extLst>
              <a:ext uri="{FF2B5EF4-FFF2-40B4-BE49-F238E27FC236}">
                <a16:creationId xmlns:a16="http://schemas.microsoft.com/office/drawing/2014/main" id="{37ACD90F-8F15-4CB7-A384-4683562214D1}"/>
              </a:ext>
            </a:extLst>
          </p:cNvPr>
          <p:cNvPicPr>
            <a:picLocks noChangeAspect="1"/>
          </p:cNvPicPr>
          <p:nvPr/>
        </p:nvPicPr>
        <p:blipFill>
          <a:blip r:embed="rId2"/>
          <a:stretch>
            <a:fillRect/>
          </a:stretch>
        </p:blipFill>
        <p:spPr>
          <a:xfrm>
            <a:off x="1900159" y="2830097"/>
            <a:ext cx="8391682" cy="428147"/>
          </a:xfrm>
          <a:prstGeom prst="rect">
            <a:avLst/>
          </a:prstGeom>
        </p:spPr>
      </p:pic>
      <p:pic>
        <p:nvPicPr>
          <p:cNvPr id="6" name="Picture 5">
            <a:extLst>
              <a:ext uri="{FF2B5EF4-FFF2-40B4-BE49-F238E27FC236}">
                <a16:creationId xmlns:a16="http://schemas.microsoft.com/office/drawing/2014/main" id="{DFF6C02C-C94A-4889-BE57-D74D6797D859}"/>
              </a:ext>
            </a:extLst>
          </p:cNvPr>
          <p:cNvPicPr>
            <a:picLocks noChangeAspect="1"/>
          </p:cNvPicPr>
          <p:nvPr/>
        </p:nvPicPr>
        <p:blipFill>
          <a:blip r:embed="rId3"/>
          <a:stretch>
            <a:fillRect/>
          </a:stretch>
        </p:blipFill>
        <p:spPr>
          <a:xfrm>
            <a:off x="2208363" y="4792786"/>
            <a:ext cx="7775275" cy="806779"/>
          </a:xfrm>
          <a:prstGeom prst="rect">
            <a:avLst/>
          </a:prstGeom>
        </p:spPr>
      </p:pic>
      <p:pic>
        <p:nvPicPr>
          <p:cNvPr id="7" name="Picture 6">
            <a:extLst>
              <a:ext uri="{FF2B5EF4-FFF2-40B4-BE49-F238E27FC236}">
                <a16:creationId xmlns:a16="http://schemas.microsoft.com/office/drawing/2014/main" id="{3AA943A5-A730-4BEB-908F-D7FDEA4886FE}"/>
              </a:ext>
            </a:extLst>
          </p:cNvPr>
          <p:cNvPicPr>
            <a:picLocks noChangeAspect="1"/>
          </p:cNvPicPr>
          <p:nvPr/>
        </p:nvPicPr>
        <p:blipFill>
          <a:blip r:embed="rId4"/>
          <a:stretch>
            <a:fillRect/>
          </a:stretch>
        </p:blipFill>
        <p:spPr>
          <a:xfrm>
            <a:off x="2038710" y="3462193"/>
            <a:ext cx="8114580" cy="1149302"/>
          </a:xfrm>
          <a:prstGeom prst="rect">
            <a:avLst/>
          </a:prstGeom>
        </p:spPr>
      </p:pic>
    </p:spTree>
    <p:extLst>
      <p:ext uri="{BB962C8B-B14F-4D97-AF65-F5344CB8AC3E}">
        <p14:creationId xmlns:p14="http://schemas.microsoft.com/office/powerpoint/2010/main" val="86464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So What Do I Do?</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fontScale="92500"/>
          </a:bodyPr>
          <a:lstStyle/>
          <a:p>
            <a:r>
              <a:rPr lang="en-US" dirty="0"/>
              <a:t>How do you not open your Bucket to the world?</a:t>
            </a:r>
          </a:p>
          <a:p>
            <a:pPr lvl="1"/>
            <a:r>
              <a:rPr lang="en-US" dirty="0" err="1"/>
              <a:t>Protip</a:t>
            </a:r>
            <a:r>
              <a:rPr lang="en-US" dirty="0"/>
              <a:t>: Don’t allow </a:t>
            </a:r>
            <a:r>
              <a:rPr lang="en-US" dirty="0">
                <a:latin typeface="Courier New" panose="02070309020205020404" pitchFamily="49" charset="0"/>
                <a:cs typeface="Courier New" panose="02070309020205020404" pitchFamily="49" charset="0"/>
              </a:rPr>
              <a:t>authenticated-read</a:t>
            </a:r>
            <a:r>
              <a:rPr lang="en-US" dirty="0"/>
              <a:t> access to your Bucket.</a:t>
            </a:r>
          </a:p>
          <a:p>
            <a:pPr lvl="1"/>
            <a:endParaRPr lang="en-US" dirty="0"/>
          </a:p>
          <a:p>
            <a:pPr lvl="1"/>
            <a:endParaRPr lang="en-US" dirty="0"/>
          </a:p>
          <a:p>
            <a:pPr lvl="1"/>
            <a:r>
              <a:rPr lang="en-US" dirty="0" err="1">
                <a:latin typeface="Courier New" panose="02070309020205020404" pitchFamily="49" charset="0"/>
                <a:cs typeface="Courier New" panose="02070309020205020404" pitchFamily="49" charset="0"/>
              </a:rPr>
              <a:t>AuthenticatedUsers</a:t>
            </a:r>
            <a:r>
              <a:rPr lang="en-US" dirty="0"/>
              <a:t> isn’t just authentication tokens for your enterprise, of which there can be many. It is ANYONE with an AWS account.</a:t>
            </a:r>
          </a:p>
          <a:p>
            <a:r>
              <a:rPr lang="en-US" dirty="0"/>
              <a:t>What if your permissions are already too </a:t>
            </a:r>
            <a:r>
              <a:rPr lang="en-US" dirty="0" err="1"/>
              <a:t>permitty</a:t>
            </a:r>
            <a:r>
              <a:rPr lang="en-US" dirty="0"/>
              <a:t>?</a:t>
            </a:r>
          </a:p>
          <a:p>
            <a:pPr lvl="1"/>
            <a:r>
              <a:rPr lang="en-US" dirty="0"/>
              <a:t>Switch to </a:t>
            </a:r>
            <a:r>
              <a:rPr lang="en-US" dirty="0">
                <a:latin typeface="Courier New" panose="02070309020205020404" pitchFamily="49" charset="0"/>
                <a:cs typeface="Courier New" panose="02070309020205020404" pitchFamily="49" charset="0"/>
              </a:rPr>
              <a:t>private</a:t>
            </a:r>
            <a:r>
              <a:rPr lang="en-US" dirty="0"/>
              <a:t>, </a:t>
            </a:r>
            <a:r>
              <a:rPr lang="en-US" dirty="0">
                <a:latin typeface="Courier New" panose="02070309020205020404" pitchFamily="49" charset="0"/>
                <a:cs typeface="Courier New" panose="02070309020205020404" pitchFamily="49" charset="0"/>
              </a:rPr>
              <a:t>bucket-owner-read</a:t>
            </a:r>
            <a:r>
              <a:rPr lang="en-US" dirty="0"/>
              <a:t>, </a:t>
            </a:r>
            <a:r>
              <a:rPr lang="en-US" dirty="0">
                <a:latin typeface="Courier New" panose="02070309020205020404" pitchFamily="49" charset="0"/>
                <a:cs typeface="Courier New" panose="02070309020205020404" pitchFamily="49" charset="0"/>
              </a:rPr>
              <a:t>bucket-owner-full-control</a:t>
            </a:r>
            <a:r>
              <a:rPr lang="en-US" dirty="0"/>
              <a:t> </a:t>
            </a:r>
            <a:endParaRPr lang="en-US" dirty="0">
              <a:latin typeface="Courier New" panose="02070309020205020404" pitchFamily="49" charset="0"/>
              <a:cs typeface="Courier New" panose="02070309020205020404" pitchFamily="49" charset="0"/>
            </a:endParaRPr>
          </a:p>
          <a:p>
            <a:r>
              <a:rPr lang="en-US" dirty="0"/>
              <a:t>Audit all your Buckets to make sure you follow principles of least privilege. Application A shouldn’t have access to Application B’s Bucket if it doesn’t need it.</a:t>
            </a:r>
          </a:p>
        </p:txBody>
      </p:sp>
      <p:pic>
        <p:nvPicPr>
          <p:cNvPr id="6" name="Picture 5">
            <a:extLst>
              <a:ext uri="{FF2B5EF4-FFF2-40B4-BE49-F238E27FC236}">
                <a16:creationId xmlns:a16="http://schemas.microsoft.com/office/drawing/2014/main" id="{780A5D57-794C-435E-8091-577C9C6A109E}"/>
              </a:ext>
            </a:extLst>
          </p:cNvPr>
          <p:cNvPicPr>
            <a:picLocks noChangeAspect="1"/>
          </p:cNvPicPr>
          <p:nvPr/>
        </p:nvPicPr>
        <p:blipFill>
          <a:blip r:embed="rId3"/>
          <a:stretch>
            <a:fillRect/>
          </a:stretch>
        </p:blipFill>
        <p:spPr>
          <a:xfrm>
            <a:off x="1584206" y="2709952"/>
            <a:ext cx="9391650" cy="552450"/>
          </a:xfrm>
          <a:prstGeom prst="rect">
            <a:avLst/>
          </a:prstGeom>
        </p:spPr>
      </p:pic>
    </p:spTree>
    <p:extLst>
      <p:ext uri="{BB962C8B-B14F-4D97-AF65-F5344CB8AC3E}">
        <p14:creationId xmlns:p14="http://schemas.microsoft.com/office/powerpoint/2010/main" val="38245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Content Placeholder 4">
            <a:extLst>
              <a:ext uri="{FF2B5EF4-FFF2-40B4-BE49-F238E27FC236}">
                <a16:creationId xmlns:a16="http://schemas.microsoft.com/office/drawing/2014/main" id="{7544315B-AC5E-4FC4-B888-578AE1D15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014" y="4194"/>
            <a:ext cx="9621972" cy="6853806"/>
          </a:xfrm>
          <a:prstGeom prst="rect">
            <a:avLst/>
          </a:prstGeom>
        </p:spPr>
      </p:pic>
    </p:spTree>
    <p:extLst>
      <p:ext uri="{BB962C8B-B14F-4D97-AF65-F5344CB8AC3E}">
        <p14:creationId xmlns:p14="http://schemas.microsoft.com/office/powerpoint/2010/main" val="375126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r>
              <a:rPr lang="en-US" dirty="0"/>
              <a:t>Any Results?</a:t>
            </a:r>
          </a:p>
          <a:p>
            <a:r>
              <a:rPr lang="en-US" dirty="0"/>
              <a:t>So What Do I Do?</a:t>
            </a:r>
          </a:p>
          <a:p>
            <a:pPr>
              <a:buFont typeface="Wingdings" panose="05000000000000000000" pitchFamily="2" charset="2"/>
              <a:buChar char="Ø"/>
            </a:pPr>
            <a:r>
              <a:rPr lang="en-US" b="1" dirty="0"/>
              <a:t>What’s Next?</a:t>
            </a:r>
          </a:p>
          <a:p>
            <a:r>
              <a:rPr lang="en-US" dirty="0"/>
              <a:t>Questions?</a:t>
            </a:r>
          </a:p>
        </p:txBody>
      </p:sp>
    </p:spTree>
    <p:extLst>
      <p:ext uri="{BB962C8B-B14F-4D97-AF65-F5344CB8AC3E}">
        <p14:creationId xmlns:p14="http://schemas.microsoft.com/office/powerpoint/2010/main" val="1325710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lnSpcReduction="10000"/>
          </a:bodyPr>
          <a:lstStyle/>
          <a:p>
            <a:r>
              <a:rPr lang="en-US" dirty="0"/>
              <a:t>Handle Bucket domains better</a:t>
            </a:r>
          </a:p>
          <a:p>
            <a:pPr lvl="1"/>
            <a:r>
              <a:rPr lang="en-US" dirty="0"/>
              <a:t>There are other FQDNs that you can use to detect Bucket names.</a:t>
            </a:r>
          </a:p>
          <a:p>
            <a:pPr lvl="1"/>
            <a:r>
              <a:rPr lang="en-US" dirty="0"/>
              <a:t>There are better ways to queue Buckets while retaining their different regions and have them queried from the proper region. This implementation is rough around the edges and assumes the US East region.</a:t>
            </a:r>
          </a:p>
          <a:p>
            <a:r>
              <a:rPr lang="en-US" dirty="0"/>
              <a:t>Azure and </a:t>
            </a:r>
            <a:r>
              <a:rPr lang="en-US" dirty="0" err="1"/>
              <a:t>DigitalOcean</a:t>
            </a:r>
            <a:r>
              <a:rPr lang="en-US" dirty="0"/>
              <a:t> Storage</a:t>
            </a:r>
          </a:p>
          <a:p>
            <a:pPr lvl="1"/>
            <a:r>
              <a:rPr lang="en-US" dirty="0"/>
              <a:t>The data structures and database schema are architected to handle Azure and </a:t>
            </a:r>
            <a:r>
              <a:rPr lang="en-US" dirty="0" err="1"/>
              <a:t>DigitalOcean</a:t>
            </a:r>
            <a:r>
              <a:rPr lang="en-US" dirty="0"/>
              <a:t> Storage blobs, but data processors haven’t been written for these services yet.</a:t>
            </a:r>
          </a:p>
          <a:p>
            <a:r>
              <a:rPr lang="en-US" dirty="0"/>
              <a:t>A Frontend that isn’t trash garbage</a:t>
            </a:r>
          </a:p>
          <a:p>
            <a:pPr lvl="1"/>
            <a:r>
              <a:rPr lang="en-US" dirty="0"/>
              <a:t>Top of the list of frontend </a:t>
            </a:r>
            <a:r>
              <a:rPr lang="en-US" dirty="0" err="1"/>
              <a:t>devs</a:t>
            </a:r>
            <a:r>
              <a:rPr lang="en-US" dirty="0"/>
              <a:t> who are way better than me: Drunk toddlers</a:t>
            </a:r>
          </a:p>
          <a:p>
            <a:pPr lvl="1"/>
            <a:r>
              <a:rPr lang="en-US" dirty="0"/>
              <a:t>File types that can be displayed in a useful way via the web frontend</a:t>
            </a:r>
          </a:p>
        </p:txBody>
      </p:sp>
    </p:spTree>
    <p:extLst>
      <p:ext uri="{BB962C8B-B14F-4D97-AF65-F5344CB8AC3E}">
        <p14:creationId xmlns:p14="http://schemas.microsoft.com/office/powerpoint/2010/main" val="185905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normAutofit/>
          </a:bodyPr>
          <a:lstStyle/>
          <a:p>
            <a:r>
              <a:rPr lang="en-US" dirty="0"/>
              <a:t>Integrations</a:t>
            </a:r>
          </a:p>
          <a:p>
            <a:pPr lvl="1"/>
            <a:r>
              <a:rPr lang="en-US" dirty="0" err="1"/>
              <a:t>Trufflehog</a:t>
            </a:r>
            <a:endParaRPr lang="en-US" dirty="0"/>
          </a:p>
          <a:p>
            <a:pPr lvl="1"/>
            <a:r>
              <a:rPr lang="en-US" dirty="0"/>
              <a:t>Git-all-secrets</a:t>
            </a:r>
          </a:p>
          <a:p>
            <a:pPr lvl="1"/>
            <a:r>
              <a:rPr lang="en-US" dirty="0"/>
              <a:t>Scanning for entropy</a:t>
            </a:r>
          </a:p>
          <a:p>
            <a:r>
              <a:rPr lang="en-US" dirty="0"/>
              <a:t>Pull requests welcome once this gets posted</a:t>
            </a:r>
          </a:p>
          <a:p>
            <a:pPr lvl="1"/>
            <a:endParaRPr lang="en-US" dirty="0"/>
          </a:p>
        </p:txBody>
      </p:sp>
    </p:spTree>
    <p:extLst>
      <p:ext uri="{BB962C8B-B14F-4D97-AF65-F5344CB8AC3E}">
        <p14:creationId xmlns:p14="http://schemas.microsoft.com/office/powerpoint/2010/main" val="86996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2761-C839-4B2A-9BE9-2977CD84C93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C1464FF4-763A-4A6B-9223-220A0AD7F595}"/>
              </a:ext>
            </a:extLst>
          </p:cNvPr>
          <p:cNvSpPr>
            <a:spLocks noGrp="1"/>
          </p:cNvSpPr>
          <p:nvPr>
            <p:ph idx="1"/>
          </p:nvPr>
        </p:nvSpPr>
        <p:spPr/>
        <p:txBody>
          <a:bodyPr/>
          <a:lstStyle/>
          <a:p>
            <a:r>
              <a:rPr lang="en-US" dirty="0"/>
              <a:t>Protoxin (</a:t>
            </a:r>
            <a:r>
              <a:rPr lang="en-US" dirty="0">
                <a:hlinkClick r:id="rId2"/>
              </a:rPr>
              <a:t>https://protoxin.net</a:t>
            </a:r>
            <a:r>
              <a:rPr lang="en-US" dirty="0"/>
              <a:t>)</a:t>
            </a:r>
          </a:p>
          <a:p>
            <a:r>
              <a:rPr lang="en-US" dirty="0" err="1"/>
              <a:t>CertStream</a:t>
            </a:r>
            <a:r>
              <a:rPr lang="en-US" dirty="0"/>
              <a:t> (</a:t>
            </a:r>
            <a:r>
              <a:rPr lang="en-US" dirty="0">
                <a:hlinkClick r:id="rId3"/>
              </a:rPr>
              <a:t>https://certstream.calidog.io/</a:t>
            </a:r>
            <a:r>
              <a:rPr lang="en-US" dirty="0"/>
              <a:t>)</a:t>
            </a:r>
          </a:p>
          <a:p>
            <a:r>
              <a:rPr lang="en-US" dirty="0" err="1"/>
              <a:t>UpGuard</a:t>
            </a:r>
            <a:r>
              <a:rPr lang="en-US" dirty="0"/>
              <a:t> (</a:t>
            </a:r>
            <a:r>
              <a:rPr lang="en-US" dirty="0">
                <a:hlinkClick r:id="rId4"/>
              </a:rPr>
              <a:t>https://www.upguard.com/</a:t>
            </a:r>
            <a:r>
              <a:rPr lang="en-US" dirty="0"/>
              <a:t>)</a:t>
            </a:r>
          </a:p>
          <a:p>
            <a:r>
              <a:rPr lang="en-US" dirty="0"/>
              <a:t>Kromtech Security Center (</a:t>
            </a:r>
            <a:r>
              <a:rPr lang="en-US" dirty="0">
                <a:hlinkClick r:id="rId5"/>
              </a:rPr>
              <a:t>https://kromtech.com/</a:t>
            </a:r>
            <a:r>
              <a:rPr lang="en-US" dirty="0"/>
              <a:t>)</a:t>
            </a:r>
          </a:p>
          <a:p>
            <a:r>
              <a:rPr lang="en-US" dirty="0"/>
              <a:t>Stephen </a:t>
            </a:r>
            <a:r>
              <a:rPr lang="en-US" dirty="0" err="1"/>
              <a:t>Ostermiller</a:t>
            </a:r>
            <a:r>
              <a:rPr lang="en-US" dirty="0"/>
              <a:t> (</a:t>
            </a:r>
            <a:r>
              <a:rPr lang="en-US" dirty="0">
                <a:hlinkClick r:id="rId6"/>
              </a:rPr>
              <a:t>https://ostermiller.org/</a:t>
            </a:r>
            <a:r>
              <a:rPr lang="en-US" dirty="0"/>
              <a:t>)</a:t>
            </a:r>
          </a:p>
        </p:txBody>
      </p:sp>
    </p:spTree>
    <p:extLst>
      <p:ext uri="{BB962C8B-B14F-4D97-AF65-F5344CB8AC3E}">
        <p14:creationId xmlns:p14="http://schemas.microsoft.com/office/powerpoint/2010/main" val="823049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r>
              <a:rPr lang="en-US" dirty="0"/>
              <a:t>What Do I Want and How Do I Get It?</a:t>
            </a:r>
          </a:p>
          <a:p>
            <a:r>
              <a:rPr lang="en-US" dirty="0"/>
              <a:t>Where Can I Get What I Want?</a:t>
            </a:r>
          </a:p>
          <a:p>
            <a:r>
              <a:rPr lang="en-US" dirty="0"/>
              <a:t>Where’s my Merciless Automation? </a:t>
            </a:r>
          </a:p>
          <a:p>
            <a:r>
              <a:rPr lang="en-US" dirty="0"/>
              <a:t>Any Results?</a:t>
            </a:r>
          </a:p>
          <a:p>
            <a:r>
              <a:rPr lang="en-US" dirty="0"/>
              <a:t>So What Do I Do?</a:t>
            </a:r>
          </a:p>
          <a:p>
            <a:r>
              <a:rPr lang="en-US" dirty="0"/>
              <a:t>What’s Next?</a:t>
            </a:r>
          </a:p>
          <a:p>
            <a:pPr>
              <a:buFont typeface="Wingdings" panose="05000000000000000000" pitchFamily="2" charset="2"/>
              <a:buChar char="Ø"/>
            </a:pPr>
            <a:r>
              <a:rPr lang="en-US" b="1" dirty="0"/>
              <a:t>Questions?</a:t>
            </a:r>
          </a:p>
        </p:txBody>
      </p:sp>
    </p:spTree>
    <p:extLst>
      <p:ext uri="{BB962C8B-B14F-4D97-AF65-F5344CB8AC3E}">
        <p14:creationId xmlns:p14="http://schemas.microsoft.com/office/powerpoint/2010/main" val="1195012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Web:		https://lagor.io</a:t>
            </a:r>
          </a:p>
          <a:p>
            <a:pPr marL="0" indent="0">
              <a:buNone/>
            </a:pPr>
            <a:r>
              <a:rPr lang="en-US" dirty="0"/>
              <a:t>Email:		jay@lagor.io</a:t>
            </a:r>
          </a:p>
          <a:p>
            <a:pPr marL="0" indent="0">
              <a:buNone/>
            </a:pPr>
            <a:r>
              <a:rPr lang="en-US" dirty="0"/>
              <a:t>Twitter: 	@jaylagorio</a:t>
            </a:r>
          </a:p>
          <a:p>
            <a:pPr marL="0" indent="0">
              <a:buNone/>
            </a:pPr>
            <a:r>
              <a:rPr lang="en-US" dirty="0" err="1"/>
              <a:t>Github</a:t>
            </a:r>
            <a:r>
              <a:rPr lang="en-US" dirty="0"/>
              <a:t>: 	@jaylagorio</a:t>
            </a:r>
          </a:p>
        </p:txBody>
      </p:sp>
      <p:pic>
        <p:nvPicPr>
          <p:cNvPr id="5" name="Picture 4">
            <a:extLst>
              <a:ext uri="{FF2B5EF4-FFF2-40B4-BE49-F238E27FC236}">
                <a16:creationId xmlns:a16="http://schemas.microsoft.com/office/drawing/2014/main" id="{C61F863C-A752-4A24-AA55-D2C8FAD48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437" y="1845965"/>
            <a:ext cx="5764363" cy="4346330"/>
          </a:xfrm>
          <a:prstGeom prst="rect">
            <a:avLst/>
          </a:prstGeom>
        </p:spPr>
      </p:pic>
    </p:spTree>
    <p:extLst>
      <p:ext uri="{BB962C8B-B14F-4D97-AF65-F5344CB8AC3E}">
        <p14:creationId xmlns:p14="http://schemas.microsoft.com/office/powerpoint/2010/main" val="115453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658EF5-E2FF-4A14-9889-ED789652A6E8}"/>
              </a:ext>
            </a:extLst>
          </p:cNvPr>
          <p:cNvSpPr txBox="1">
            <a:spLocks/>
          </p:cNvSpPr>
          <p:nvPr/>
        </p:nvSpPr>
        <p:spPr>
          <a:xfrm>
            <a:off x="838200" y="713117"/>
            <a:ext cx="10515600" cy="5463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800" dirty="0">
              <a:solidFill>
                <a:schemeClr val="bg1"/>
              </a:solidFill>
            </a:endParaRPr>
          </a:p>
        </p:txBody>
      </p:sp>
    </p:spTree>
    <p:extLst>
      <p:ext uri="{BB962C8B-B14F-4D97-AF65-F5344CB8AC3E}">
        <p14:creationId xmlns:p14="http://schemas.microsoft.com/office/powerpoint/2010/main" val="212347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a:bodyPr>
          <a:lstStyle/>
          <a:p>
            <a:r>
              <a:rPr lang="en-US" dirty="0"/>
              <a:t>.NET Developer</a:t>
            </a:r>
          </a:p>
          <a:p>
            <a:pPr lvl="1"/>
            <a:r>
              <a:rPr lang="en-US" dirty="0"/>
              <a:t>Facebook API 1.0 library</a:t>
            </a:r>
          </a:p>
          <a:p>
            <a:pPr lvl="1"/>
            <a:r>
              <a:rPr lang="en-US" dirty="0"/>
              <a:t>Workflow management (PHP too!)</a:t>
            </a:r>
          </a:p>
          <a:p>
            <a:pPr lvl="1"/>
            <a:r>
              <a:rPr lang="en-US" dirty="0"/>
              <a:t>The tool we discuss today</a:t>
            </a:r>
          </a:p>
          <a:p>
            <a:pPr lvl="1"/>
            <a:endParaRPr lang="en-US" dirty="0"/>
          </a:p>
        </p:txBody>
      </p:sp>
      <p:pic>
        <p:nvPicPr>
          <p:cNvPr id="4" name="Picture 3">
            <a:extLst>
              <a:ext uri="{FF2B5EF4-FFF2-40B4-BE49-F238E27FC236}">
                <a16:creationId xmlns:a16="http://schemas.microsoft.com/office/drawing/2014/main" id="{1D9A4AC0-E21C-4FD1-AF48-CBEA022BAEFA}"/>
              </a:ext>
            </a:extLst>
          </p:cNvPr>
          <p:cNvPicPr>
            <a:picLocks noChangeAspect="1"/>
          </p:cNvPicPr>
          <p:nvPr/>
        </p:nvPicPr>
        <p:blipFill>
          <a:blip r:embed="rId2"/>
          <a:stretch>
            <a:fillRect/>
          </a:stretch>
        </p:blipFill>
        <p:spPr>
          <a:xfrm>
            <a:off x="6210016" y="1825624"/>
            <a:ext cx="4498241" cy="4895899"/>
          </a:xfrm>
          <a:prstGeom prst="rect">
            <a:avLst/>
          </a:prstGeom>
        </p:spPr>
      </p:pic>
    </p:spTree>
    <p:extLst>
      <p:ext uri="{BB962C8B-B14F-4D97-AF65-F5344CB8AC3E}">
        <p14:creationId xmlns:p14="http://schemas.microsoft.com/office/powerpoint/2010/main" val="1044587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whoami</a:t>
            </a:r>
            <a:r>
              <a:rPr lang="en-US" dirty="0"/>
              <a: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normAutofit lnSpcReduction="10000"/>
          </a:bodyPr>
          <a:lstStyle/>
          <a:p>
            <a:r>
              <a:rPr lang="en-US" dirty="0"/>
              <a:t>Software RE</a:t>
            </a:r>
          </a:p>
          <a:p>
            <a:pPr lvl="1"/>
            <a:r>
              <a:rPr lang="en-US" dirty="0"/>
              <a:t>Medical stuff: reverse engineered a proprietary driver so the device could be used in Windows Store apps (Nightscout Foundation: #</a:t>
            </a:r>
            <a:r>
              <a:rPr lang="en-US" dirty="0" err="1"/>
              <a:t>WeAreNotWaiting</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Generally Curious but Law-Abiding Trouble Maker</a:t>
            </a:r>
          </a:p>
        </p:txBody>
      </p:sp>
      <p:pic>
        <p:nvPicPr>
          <p:cNvPr id="5" name="Picture 4">
            <a:extLst>
              <a:ext uri="{FF2B5EF4-FFF2-40B4-BE49-F238E27FC236}">
                <a16:creationId xmlns:a16="http://schemas.microsoft.com/office/drawing/2014/main" id="{A8D1CAF6-F76B-4D6A-BB18-B9C011027321}"/>
              </a:ext>
            </a:extLst>
          </p:cNvPr>
          <p:cNvPicPr>
            <a:picLocks noChangeAspect="1"/>
          </p:cNvPicPr>
          <p:nvPr/>
        </p:nvPicPr>
        <p:blipFill rotWithShape="1">
          <a:blip r:embed="rId2">
            <a:extLst>
              <a:ext uri="{28A0092B-C50C-407E-A947-70E740481C1C}">
                <a14:useLocalDpi xmlns:a14="http://schemas.microsoft.com/office/drawing/2010/main" val="0"/>
              </a:ext>
            </a:extLst>
          </a:blip>
          <a:srcRect l="46981" t="13158" b="37897"/>
          <a:stretch/>
        </p:blipFill>
        <p:spPr>
          <a:xfrm>
            <a:off x="1627518" y="2866605"/>
            <a:ext cx="4997570" cy="2458769"/>
          </a:xfrm>
          <a:prstGeom prst="rect">
            <a:avLst/>
          </a:prstGeom>
        </p:spPr>
      </p:pic>
    </p:spTree>
    <p:extLst>
      <p:ext uri="{BB962C8B-B14F-4D97-AF65-F5344CB8AC3E}">
        <p14:creationId xmlns:p14="http://schemas.microsoft.com/office/powerpoint/2010/main" val="3415990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B53E-5334-400F-88B5-70513B9A1FE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815AAE-85CA-494D-BFF1-26058457D5E4}"/>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whoami</a:t>
            </a:r>
            <a:r>
              <a:rPr lang="en-US" dirty="0"/>
              <a:t>?</a:t>
            </a:r>
          </a:p>
          <a:p>
            <a:pPr>
              <a:buFont typeface="Wingdings" panose="05000000000000000000" pitchFamily="2" charset="2"/>
              <a:buChar char="Ø"/>
            </a:pPr>
            <a:r>
              <a:rPr lang="en-US" b="1" dirty="0"/>
              <a:t>What Do I Want and How Do I Get It?</a:t>
            </a:r>
          </a:p>
          <a:p>
            <a:r>
              <a:rPr lang="en-US" dirty="0"/>
              <a:t>Where Can I Get What I Want?</a:t>
            </a:r>
          </a:p>
          <a:p>
            <a:r>
              <a:rPr lang="en-US" dirty="0"/>
              <a:t>Where’s my Merciless Automation? </a:t>
            </a:r>
          </a:p>
          <a:p>
            <a:r>
              <a:rPr lang="en-US" dirty="0"/>
              <a:t>Any Results?</a:t>
            </a:r>
          </a:p>
          <a:p>
            <a:r>
              <a:rPr lang="en-US" dirty="0"/>
              <a:t>So What Do I Do?</a:t>
            </a:r>
          </a:p>
          <a:p>
            <a:r>
              <a:rPr lang="en-US" dirty="0"/>
              <a:t>What’s Next?</a:t>
            </a:r>
          </a:p>
          <a:p>
            <a:r>
              <a:rPr lang="en-US" dirty="0"/>
              <a:t>Questions?</a:t>
            </a:r>
          </a:p>
        </p:txBody>
      </p:sp>
    </p:spTree>
    <p:extLst>
      <p:ext uri="{BB962C8B-B14F-4D97-AF65-F5344CB8AC3E}">
        <p14:creationId xmlns:p14="http://schemas.microsoft.com/office/powerpoint/2010/main" val="342978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6C6-43F4-45D6-BEA8-4D2C21907582}"/>
              </a:ext>
            </a:extLst>
          </p:cNvPr>
          <p:cNvSpPr>
            <a:spLocks noGrp="1"/>
          </p:cNvSpPr>
          <p:nvPr>
            <p:ph type="title"/>
          </p:nvPr>
        </p:nvSpPr>
        <p:spPr/>
        <p:txBody>
          <a:bodyPr/>
          <a:lstStyle/>
          <a:p>
            <a:r>
              <a:rPr lang="en-US" dirty="0"/>
              <a:t>What Do I Want and How Do I Get It?</a:t>
            </a:r>
          </a:p>
        </p:txBody>
      </p:sp>
      <p:sp>
        <p:nvSpPr>
          <p:cNvPr id="3" name="Content Placeholder 2">
            <a:extLst>
              <a:ext uri="{FF2B5EF4-FFF2-40B4-BE49-F238E27FC236}">
                <a16:creationId xmlns:a16="http://schemas.microsoft.com/office/drawing/2014/main" id="{92C60B51-F33F-4BD9-ABAF-3E9F4958C520}"/>
              </a:ext>
            </a:extLst>
          </p:cNvPr>
          <p:cNvSpPr>
            <a:spLocks noGrp="1"/>
          </p:cNvSpPr>
          <p:nvPr>
            <p:ph idx="1"/>
          </p:nvPr>
        </p:nvSpPr>
        <p:spPr/>
        <p:txBody>
          <a:bodyPr/>
          <a:lstStyle/>
          <a:p>
            <a:r>
              <a:rPr lang="en-US" dirty="0"/>
              <a:t>As an </a:t>
            </a:r>
            <a:r>
              <a:rPr lang="en-US" dirty="0" err="1"/>
              <a:t>OSINTer</a:t>
            </a:r>
            <a:r>
              <a:rPr lang="en-US" dirty="0"/>
              <a:t>, I want to find “cool stuff” on the Internet that probably shouldn’t be on the Internet…</a:t>
            </a:r>
          </a:p>
          <a:p>
            <a:pPr lvl="1"/>
            <a:r>
              <a:rPr lang="en-US" dirty="0"/>
              <a:t>…and then I want to engage in responsible disclosure.</a:t>
            </a:r>
          </a:p>
          <a:p>
            <a:r>
              <a:rPr lang="en-US" dirty="0"/>
              <a:t>What’s “cool stuff?”</a:t>
            </a:r>
          </a:p>
          <a:p>
            <a:pPr lvl="1"/>
            <a:r>
              <a:rPr lang="en-US" dirty="0"/>
              <a:t>Private keys and cryptographic material</a:t>
            </a:r>
          </a:p>
          <a:p>
            <a:pPr lvl="1"/>
            <a:r>
              <a:rPr lang="en-US" dirty="0"/>
              <a:t>API keys and secrets</a:t>
            </a:r>
          </a:p>
          <a:p>
            <a:pPr lvl="1"/>
            <a:r>
              <a:rPr lang="en-US" dirty="0"/>
              <a:t>Configuration files that might contain credentials</a:t>
            </a:r>
          </a:p>
          <a:p>
            <a:pPr lvl="1"/>
            <a:r>
              <a:rPr lang="en-US" dirty="0"/>
              <a:t>Open buckets with sensitive data</a:t>
            </a:r>
          </a:p>
          <a:p>
            <a:pPr lvl="1"/>
            <a:r>
              <a:rPr lang="en-US" dirty="0"/>
              <a:t>*My* private data unexpectedly on the Internet</a:t>
            </a:r>
          </a:p>
        </p:txBody>
      </p:sp>
    </p:spTree>
    <p:extLst>
      <p:ext uri="{BB962C8B-B14F-4D97-AF65-F5344CB8AC3E}">
        <p14:creationId xmlns:p14="http://schemas.microsoft.com/office/powerpoint/2010/main" val="12405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26936</TotalTime>
  <Words>2578</Words>
  <Application>Microsoft Office PowerPoint</Application>
  <PresentationFormat>Widescreen</PresentationFormat>
  <Paragraphs>308</Paragraphs>
  <Slides>59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Courier New</vt:lpstr>
      <vt:lpstr>Wingdings</vt:lpstr>
      <vt:lpstr>Office Theme</vt:lpstr>
      <vt:lpstr>PowerPoint Presentation</vt:lpstr>
      <vt:lpstr>Finding Valuable Needles in Global Source Code Haystacks</vt:lpstr>
      <vt:lpstr>Agenda</vt:lpstr>
      <vt:lpstr>whoami?</vt:lpstr>
      <vt:lpstr>whoami?</vt:lpstr>
      <vt:lpstr>whoami?</vt:lpstr>
      <vt:lpstr>whoami?</vt:lpstr>
      <vt:lpstr>Agenda</vt:lpstr>
      <vt:lpstr>What Do I Want and How Do I Get It?</vt:lpstr>
      <vt:lpstr>What Do I Want and How Do I Get It?</vt:lpstr>
      <vt:lpstr>PowerPoint Presentation</vt:lpstr>
      <vt:lpstr>PowerPoint Presentation</vt:lpstr>
      <vt:lpstr>PowerPoint Presentation</vt:lpstr>
      <vt:lpstr>PowerPoint Presentation</vt:lpstr>
      <vt:lpstr>What Do I Want and How Do I Get It?</vt:lpstr>
      <vt:lpstr>What Do I Want and How Do I Get It?</vt:lpstr>
      <vt:lpstr>How Does This Help Me?</vt:lpstr>
      <vt:lpstr>What Do I Want and How Do I Get It?</vt:lpstr>
      <vt:lpstr>Agenda</vt:lpstr>
      <vt:lpstr>Where Can I Get What I Want?</vt:lpstr>
      <vt:lpstr>Where Can I Get What I Want?</vt:lpstr>
      <vt:lpstr>Where Can I Get What I Want?</vt:lpstr>
      <vt:lpstr>Where Can I Get What I Want?</vt:lpstr>
      <vt:lpstr>Where Can I Get What I Want?</vt:lpstr>
      <vt:lpstr>Where Can I Get What I Want?</vt:lpstr>
      <vt:lpstr>Where Can I Get What I Want?</vt:lpstr>
      <vt:lpstr>Where Can I Get What I Want?</vt:lpstr>
      <vt:lpstr>Agenda</vt:lpstr>
      <vt:lpstr>Where’s my Merciless Automation?</vt:lpstr>
      <vt:lpstr>Where’s my Merciless Automation?</vt:lpstr>
      <vt:lpstr>PowerPoint Presentation</vt:lpstr>
      <vt:lpstr>Where’s my Merciless Automation?</vt:lpstr>
      <vt:lpstr>Where’s my Merciless Automation?</vt:lpstr>
      <vt:lpstr>PowerPoint Presentation</vt:lpstr>
      <vt:lpstr>Where’s my Merciless Automation?</vt:lpstr>
      <vt:lpstr>Agenda</vt:lpstr>
      <vt:lpstr>Any Results?</vt:lpstr>
      <vt:lpstr>Any Results?</vt:lpstr>
      <vt:lpstr>Any Results?</vt:lpstr>
      <vt:lpstr>Any Results?</vt:lpstr>
      <vt:lpstr>Any Results?</vt:lpstr>
      <vt:lpstr>Any Results?</vt:lpstr>
      <vt:lpstr>Any Results?</vt:lpstr>
      <vt:lpstr>Any Results?</vt:lpstr>
      <vt:lpstr>Agenda</vt:lpstr>
      <vt:lpstr>So What Do I Do?</vt:lpstr>
      <vt:lpstr>So What Do I Do?</vt:lpstr>
      <vt:lpstr>So What Do I Do?</vt:lpstr>
      <vt:lpstr>So What Do I Do?</vt:lpstr>
      <vt:lpstr>So What Do I Do?</vt:lpstr>
      <vt:lpstr>So What Do I Do?</vt:lpstr>
      <vt:lpstr>PowerPoint Presentation</vt:lpstr>
      <vt:lpstr>Agenda</vt:lpstr>
      <vt:lpstr>What’s Next?</vt:lpstr>
      <vt:lpstr>What’s Next?</vt:lpstr>
      <vt:lpstr>Acknowledgements</vt:lpstr>
      <vt:lpstr>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Lagorio</dc:creator>
  <cp:lastModifiedBy>Jay Lagorio</cp:lastModifiedBy>
  <cp:revision>320</cp:revision>
  <dcterms:created xsi:type="dcterms:W3CDTF">2018-08-22T02:38:57Z</dcterms:created>
  <dcterms:modified xsi:type="dcterms:W3CDTF">2018-11-05T00:27:15Z</dcterms:modified>
</cp:coreProperties>
</file>